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handoutMasterIdLst>
    <p:handoutMasterId r:id="rId20"/>
  </p:handoutMasterIdLst>
  <p:sldIdLst>
    <p:sldId id="261" r:id="rId5"/>
    <p:sldId id="260" r:id="rId6"/>
    <p:sldId id="280" r:id="rId7"/>
    <p:sldId id="267" r:id="rId8"/>
    <p:sldId id="281" r:id="rId9"/>
    <p:sldId id="268" r:id="rId10"/>
    <p:sldId id="269" r:id="rId11"/>
    <p:sldId id="270" r:id="rId12"/>
    <p:sldId id="276" r:id="rId13"/>
    <p:sldId id="282" r:id="rId14"/>
    <p:sldId id="271" r:id="rId15"/>
    <p:sldId id="283" r:id="rId16"/>
    <p:sldId id="284" r:id="rId17"/>
    <p:sldId id="259" r:id="rId18"/>
  </p:sldIdLst>
  <p:sldSz cx="9144000" cy="6858000" type="screen4x3"/>
  <p:notesSz cx="9296400" cy="7010400"/>
  <p:defaultTextStyle>
    <a:defPPr>
      <a:defRPr lang="en-US"/>
    </a:defPPr>
    <a:lvl1pPr algn="l" rtl="0" eaLnBrk="0" fontAlgn="base" hangingPunct="0">
      <a:spcBef>
        <a:spcPct val="0"/>
      </a:spcBef>
      <a:spcAft>
        <a:spcPct val="0"/>
      </a:spcAft>
      <a:defRPr kern="1200">
        <a:solidFill>
          <a:schemeClr val="tx1"/>
        </a:solidFill>
        <a:latin typeface="Arial" charset="0"/>
        <a:ea typeface="ＭＳ Ｐゴシック" charset="0"/>
        <a:cs typeface="+mn-cs"/>
      </a:defRPr>
    </a:lvl1pPr>
    <a:lvl2pPr marL="457200" algn="l" rtl="0" eaLnBrk="0" fontAlgn="base" hangingPunct="0">
      <a:spcBef>
        <a:spcPct val="0"/>
      </a:spcBef>
      <a:spcAft>
        <a:spcPct val="0"/>
      </a:spcAft>
      <a:defRPr kern="1200">
        <a:solidFill>
          <a:schemeClr val="tx1"/>
        </a:solidFill>
        <a:latin typeface="Arial" charset="0"/>
        <a:ea typeface="ＭＳ Ｐゴシック" charset="0"/>
        <a:cs typeface="+mn-cs"/>
      </a:defRPr>
    </a:lvl2pPr>
    <a:lvl3pPr marL="914400" algn="l" rtl="0" eaLnBrk="0" fontAlgn="base" hangingPunct="0">
      <a:spcBef>
        <a:spcPct val="0"/>
      </a:spcBef>
      <a:spcAft>
        <a:spcPct val="0"/>
      </a:spcAft>
      <a:defRPr kern="1200">
        <a:solidFill>
          <a:schemeClr val="tx1"/>
        </a:solidFill>
        <a:latin typeface="Arial" charset="0"/>
        <a:ea typeface="ＭＳ Ｐゴシック" charset="0"/>
        <a:cs typeface="+mn-cs"/>
      </a:defRPr>
    </a:lvl3pPr>
    <a:lvl4pPr marL="1371600" algn="l" rtl="0" eaLnBrk="0" fontAlgn="base" hangingPunct="0">
      <a:spcBef>
        <a:spcPct val="0"/>
      </a:spcBef>
      <a:spcAft>
        <a:spcPct val="0"/>
      </a:spcAft>
      <a:defRPr kern="1200">
        <a:solidFill>
          <a:schemeClr val="tx1"/>
        </a:solidFill>
        <a:latin typeface="Arial" charset="0"/>
        <a:ea typeface="ＭＳ Ｐゴシック" charset="0"/>
        <a:cs typeface="+mn-cs"/>
      </a:defRPr>
    </a:lvl4pPr>
    <a:lvl5pPr marL="1828800" algn="l" rtl="0" eaLnBrk="0" fontAlgn="base" hangingPunct="0">
      <a:spcBef>
        <a:spcPct val="0"/>
      </a:spcBef>
      <a:spcAft>
        <a:spcPct val="0"/>
      </a:spcAft>
      <a:defRPr kern="1200">
        <a:solidFill>
          <a:schemeClr val="tx1"/>
        </a:solidFill>
        <a:latin typeface="Arial" charset="0"/>
        <a:ea typeface="ＭＳ Ｐゴシック" charset="0"/>
        <a:cs typeface="+mn-cs"/>
      </a:defRPr>
    </a:lvl5pPr>
    <a:lvl6pPr marL="2286000" algn="l" defTabSz="457200" rtl="0" eaLnBrk="1" latinLnBrk="0" hangingPunct="1">
      <a:defRPr kern="1200">
        <a:solidFill>
          <a:schemeClr val="tx1"/>
        </a:solidFill>
        <a:latin typeface="Arial" charset="0"/>
        <a:ea typeface="ＭＳ Ｐゴシック" charset="0"/>
        <a:cs typeface="+mn-cs"/>
      </a:defRPr>
    </a:lvl6pPr>
    <a:lvl7pPr marL="2743200" algn="l" defTabSz="457200" rtl="0" eaLnBrk="1" latinLnBrk="0" hangingPunct="1">
      <a:defRPr kern="1200">
        <a:solidFill>
          <a:schemeClr val="tx1"/>
        </a:solidFill>
        <a:latin typeface="Arial" charset="0"/>
        <a:ea typeface="ＭＳ Ｐゴシック" charset="0"/>
        <a:cs typeface="+mn-cs"/>
      </a:defRPr>
    </a:lvl7pPr>
    <a:lvl8pPr marL="3200400" algn="l" defTabSz="457200" rtl="0" eaLnBrk="1" latinLnBrk="0" hangingPunct="1">
      <a:defRPr kern="1200">
        <a:solidFill>
          <a:schemeClr val="tx1"/>
        </a:solidFill>
        <a:latin typeface="Arial" charset="0"/>
        <a:ea typeface="ＭＳ Ｐゴシック" charset="0"/>
        <a:cs typeface="+mn-cs"/>
      </a:defRPr>
    </a:lvl8pPr>
    <a:lvl9pPr marL="3657600" algn="l" defTabSz="457200" rtl="0" eaLnBrk="1" latinLnBrk="0" hangingPunct="1">
      <a:defRPr kern="1200">
        <a:solidFill>
          <a:schemeClr val="tx1"/>
        </a:solidFill>
        <a:latin typeface="Arial" charset="0"/>
        <a:ea typeface="ＭＳ Ｐゴシック" charset="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118C314-596B-C4EE-E0AA-76F443178480}" name="Berman, Nathaniel - OSHA" initials="BNO" userId="Berman, Nathaniel - OSHA" providerId="None"/>
  <p188:author id="{3447D736-EEF9-F090-C025-6A0B24192AE4}" name="Bonfiglio, Anne E - SOL" initials="AB" userId="S::Bonfiglio.Anne.E@dol.gov::4936076f-b202-4a62-b92f-18b3a323bb2e" providerId="AD"/>
  <p188:author id="{AE3CBE48-23EF-EC5B-9EFA-7DD5CE9BAC19}" name="Godoy, Anne - SOL" initials="AG" userId="S::Godoy.Anne@dol.gov::51a168c8-34eb-4860-a072-235e0dff4c7c" providerId="AD"/>
  <p188:author id="{83A54F8A-20A9-113C-7B51-60911BA77CD7}" name="Godoy, Anne - SOL" initials="GS" userId="S::godoy.anne@dol.gov::51a168c8-34eb-4860-a072-235e0dff4c7c" providerId="AD"/>
  <p188:author id="{F108EECD-AACC-5544-28D9-5F683015FD75}" name="Schnaith, Marisa C - SOL" initials="MS" userId="S::Schnaith.Marisa.C@dol.gov::0c4271c5-bbb1-4090-abb6-a7986aa7c41f" providerId="AD"/>
  <p188:author id="{5C6767FE-7DCF-3989-4EBE-079097440CB6}" name="Stewart, Christine - OSHA" initials="CS" userId="S::Stewart.Christine@dol.gov::e8224e50-bd09-486c-841e-4bfe7d87228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63C1"/>
    <a:srgbClr val="FFFFFF"/>
    <a:srgbClr val="182C83"/>
    <a:srgbClr val="182E67"/>
    <a:srgbClr val="0070C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06F86E3-714C-4480-98BB-236FFC796616}" v="13" dt="2024-09-23T11:23:03.9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158" autoAdjust="0"/>
    <p:restoredTop sz="66239" autoAdjust="0"/>
  </p:normalViewPr>
  <p:slideViewPr>
    <p:cSldViewPr snapToGrid="0">
      <p:cViewPr varScale="1">
        <p:scale>
          <a:sx n="42" d="100"/>
          <a:sy n="42" d="100"/>
        </p:scale>
        <p:origin x="1257" y="33"/>
      </p:cViewPr>
      <p:guideLst>
        <p:guide orient="horz" pos="2160"/>
        <p:guide pos="2880"/>
      </p:guideLst>
    </p:cSldViewPr>
  </p:slideViewPr>
  <p:outlineViewPr>
    <p:cViewPr>
      <p:scale>
        <a:sx n="33" d="100"/>
        <a:sy n="33" d="100"/>
      </p:scale>
      <p:origin x="0" y="-12772"/>
    </p:cViewPr>
  </p:outlineViewPr>
  <p:notesTextViewPr>
    <p:cViewPr>
      <p:scale>
        <a:sx n="100" d="100"/>
        <a:sy n="100" d="100"/>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9075" cy="352425"/>
          </a:xfrm>
          <a:prstGeom prst="rect">
            <a:avLst/>
          </a:prstGeom>
        </p:spPr>
        <p:txBody>
          <a:bodyPr vert="horz" lIns="93177" tIns="46589" rIns="93177" bIns="46589" rtlCol="0"/>
          <a:lstStyle>
            <a:lvl1pPr algn="l">
              <a:defRPr sz="1200" smtClean="0">
                <a:latin typeface="Arial" panose="020B0604020202020204" pitchFamily="34" charset="0"/>
                <a:ea typeface="+mn-ea"/>
              </a:defRPr>
            </a:lvl1pPr>
          </a:lstStyle>
          <a:p>
            <a:pPr>
              <a:defRPr/>
            </a:pPr>
            <a:endParaRPr lang="en-US"/>
          </a:p>
        </p:txBody>
      </p:sp>
      <p:sp>
        <p:nvSpPr>
          <p:cNvPr id="3" name="Date Placeholder 2"/>
          <p:cNvSpPr>
            <a:spLocks noGrp="1"/>
          </p:cNvSpPr>
          <p:nvPr>
            <p:ph type="dt" sz="quarter" idx="1"/>
          </p:nvPr>
        </p:nvSpPr>
        <p:spPr>
          <a:xfrm>
            <a:off x="5265738" y="0"/>
            <a:ext cx="4029075" cy="352425"/>
          </a:xfrm>
          <a:prstGeom prst="rect">
            <a:avLst/>
          </a:prstGeom>
        </p:spPr>
        <p:txBody>
          <a:bodyPr vert="horz" wrap="square" lIns="93177" tIns="46589" rIns="93177" bIns="46589" numCol="1" anchor="t" anchorCtr="0" compatLnSpc="1">
            <a:prstTxWarp prst="textNoShape">
              <a:avLst/>
            </a:prstTxWarp>
          </a:bodyPr>
          <a:lstStyle>
            <a:lvl1pPr algn="r">
              <a:defRPr sz="1200"/>
            </a:lvl1pPr>
          </a:lstStyle>
          <a:p>
            <a:fld id="{313C6CAE-4051-C34E-A340-EB220B6B11FD}" type="datetimeFigureOut">
              <a:rPr lang="en-US"/>
              <a:pPr/>
              <a:t>10/30/2024</a:t>
            </a:fld>
            <a:endParaRPr lang="en-US"/>
          </a:p>
        </p:txBody>
      </p:sp>
      <p:sp>
        <p:nvSpPr>
          <p:cNvPr id="4" name="Footer Placeholder 3"/>
          <p:cNvSpPr>
            <a:spLocks noGrp="1"/>
          </p:cNvSpPr>
          <p:nvPr>
            <p:ph type="ftr" sz="quarter" idx="2"/>
          </p:nvPr>
        </p:nvSpPr>
        <p:spPr>
          <a:xfrm>
            <a:off x="0" y="6657975"/>
            <a:ext cx="4029075" cy="352425"/>
          </a:xfrm>
          <a:prstGeom prst="rect">
            <a:avLst/>
          </a:prstGeom>
        </p:spPr>
        <p:txBody>
          <a:bodyPr vert="horz" lIns="93177" tIns="46589" rIns="93177" bIns="46589" rtlCol="0" anchor="b"/>
          <a:lstStyle>
            <a:lvl1pPr algn="l">
              <a:defRPr sz="1200" smtClean="0">
                <a:latin typeface="Arial" panose="020B0604020202020204" pitchFamily="34" charset="0"/>
                <a:ea typeface="+mn-ea"/>
              </a:defRPr>
            </a:lvl1pPr>
          </a:lstStyle>
          <a:p>
            <a:pPr>
              <a:defRPr/>
            </a:pPr>
            <a:endParaRPr lang="en-US"/>
          </a:p>
        </p:txBody>
      </p:sp>
      <p:sp>
        <p:nvSpPr>
          <p:cNvPr id="5" name="Slide Number Placeholder 4"/>
          <p:cNvSpPr>
            <a:spLocks noGrp="1"/>
          </p:cNvSpPr>
          <p:nvPr>
            <p:ph type="sldNum" sz="quarter" idx="3"/>
          </p:nvPr>
        </p:nvSpPr>
        <p:spPr>
          <a:xfrm>
            <a:off x="5265738" y="6657975"/>
            <a:ext cx="4029075" cy="352425"/>
          </a:xfrm>
          <a:prstGeom prst="rect">
            <a:avLst/>
          </a:prstGeom>
        </p:spPr>
        <p:txBody>
          <a:bodyPr vert="horz" wrap="square" lIns="93177" tIns="46589" rIns="93177" bIns="46589" numCol="1" anchor="b" anchorCtr="0" compatLnSpc="1">
            <a:prstTxWarp prst="textNoShape">
              <a:avLst/>
            </a:prstTxWarp>
          </a:bodyPr>
          <a:lstStyle>
            <a:lvl1pPr algn="r">
              <a:defRPr sz="1200"/>
            </a:lvl1pPr>
          </a:lstStyle>
          <a:p>
            <a:fld id="{4D1BCEBE-1593-4A43-ABCB-ABC045DA94BD}" type="slidenum">
              <a:rPr lang="en-US"/>
              <a:pPr/>
              <a:t>‹#›</a:t>
            </a:fld>
            <a:endParaRPr lang="en-US"/>
          </a:p>
        </p:txBody>
      </p:sp>
    </p:spTree>
    <p:extLst>
      <p:ext uri="{BB962C8B-B14F-4D97-AF65-F5344CB8AC3E}">
        <p14:creationId xmlns:p14="http://schemas.microsoft.com/office/powerpoint/2010/main" val="32227883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9075" cy="352425"/>
          </a:xfrm>
          <a:prstGeom prst="rect">
            <a:avLst/>
          </a:prstGeom>
        </p:spPr>
        <p:txBody>
          <a:bodyPr vert="horz" lIns="93177" tIns="46589" rIns="93177" bIns="46589" rtlCol="0"/>
          <a:lstStyle>
            <a:lvl1pPr algn="l" eaLnBrk="1" hangingPunct="1">
              <a:defRPr sz="1200">
                <a:latin typeface="Arial" panose="020B0604020202020204" pitchFamily="34" charset="0"/>
                <a:ea typeface="+mn-ea"/>
              </a:defRPr>
            </a:lvl1pPr>
          </a:lstStyle>
          <a:p>
            <a:pPr>
              <a:defRPr/>
            </a:pPr>
            <a:endParaRPr lang="en-US"/>
          </a:p>
        </p:txBody>
      </p:sp>
      <p:sp>
        <p:nvSpPr>
          <p:cNvPr id="3" name="Date Placeholder 2"/>
          <p:cNvSpPr>
            <a:spLocks noGrp="1"/>
          </p:cNvSpPr>
          <p:nvPr>
            <p:ph type="dt" idx="1"/>
          </p:nvPr>
        </p:nvSpPr>
        <p:spPr>
          <a:xfrm>
            <a:off x="5265738" y="0"/>
            <a:ext cx="4029075" cy="352425"/>
          </a:xfrm>
          <a:prstGeom prst="rect">
            <a:avLst/>
          </a:prstGeom>
        </p:spPr>
        <p:txBody>
          <a:bodyPr vert="horz" wrap="square" lIns="93177" tIns="46589" rIns="93177" bIns="46589" numCol="1" anchor="t" anchorCtr="0" compatLnSpc="1">
            <a:prstTxWarp prst="textNoShape">
              <a:avLst/>
            </a:prstTxWarp>
          </a:bodyPr>
          <a:lstStyle>
            <a:lvl1pPr algn="r" eaLnBrk="1" hangingPunct="1">
              <a:defRPr sz="1200"/>
            </a:lvl1pPr>
          </a:lstStyle>
          <a:p>
            <a:fld id="{46D02FF1-666A-534A-8814-EE75650F9943}" type="datetimeFigureOut">
              <a:rPr lang="en-US"/>
              <a:pPr/>
              <a:t>10/30/2024</a:t>
            </a:fld>
            <a:endParaRPr lang="en-US"/>
          </a:p>
        </p:txBody>
      </p:sp>
      <p:sp>
        <p:nvSpPr>
          <p:cNvPr id="4" name="Slide Image Placeholder 3"/>
          <p:cNvSpPr>
            <a:spLocks noGrp="1" noRot="1" noChangeAspect="1"/>
          </p:cNvSpPr>
          <p:nvPr>
            <p:ph type="sldImg" idx="2"/>
          </p:nvPr>
        </p:nvSpPr>
        <p:spPr>
          <a:xfrm>
            <a:off x="3071813" y="876300"/>
            <a:ext cx="3152775" cy="2365375"/>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p:cNvSpPr>
            <a:spLocks noGrp="1"/>
          </p:cNvSpPr>
          <p:nvPr>
            <p:ph type="body" sz="quarter" idx="3"/>
          </p:nvPr>
        </p:nvSpPr>
        <p:spPr>
          <a:xfrm>
            <a:off x="930275" y="3373438"/>
            <a:ext cx="7435850" cy="2760662"/>
          </a:xfrm>
          <a:prstGeom prst="rect">
            <a:avLst/>
          </a:prstGeom>
        </p:spPr>
        <p:txBody>
          <a:bodyPr vert="horz" lIns="93177" tIns="46589" rIns="93177" bIns="46589"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6657975"/>
            <a:ext cx="4029075" cy="352425"/>
          </a:xfrm>
          <a:prstGeom prst="rect">
            <a:avLst/>
          </a:prstGeom>
        </p:spPr>
        <p:txBody>
          <a:bodyPr vert="horz" lIns="93177" tIns="46589" rIns="93177" bIns="46589" rtlCol="0" anchor="b"/>
          <a:lstStyle>
            <a:lvl1pPr algn="l" eaLnBrk="1" hangingPunct="1">
              <a:defRPr sz="1200">
                <a:latin typeface="Arial" panose="020B0604020202020204" pitchFamily="34" charset="0"/>
                <a:ea typeface="+mn-ea"/>
              </a:defRPr>
            </a:lvl1pPr>
          </a:lstStyle>
          <a:p>
            <a:pPr>
              <a:defRPr/>
            </a:pPr>
            <a:endParaRPr lang="en-US"/>
          </a:p>
        </p:txBody>
      </p:sp>
      <p:sp>
        <p:nvSpPr>
          <p:cNvPr id="7" name="Slide Number Placeholder 6"/>
          <p:cNvSpPr>
            <a:spLocks noGrp="1"/>
          </p:cNvSpPr>
          <p:nvPr>
            <p:ph type="sldNum" sz="quarter" idx="5"/>
          </p:nvPr>
        </p:nvSpPr>
        <p:spPr>
          <a:xfrm>
            <a:off x="5265738" y="6657975"/>
            <a:ext cx="4029075" cy="352425"/>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a:lvl1pPr>
          </a:lstStyle>
          <a:p>
            <a:fld id="{ABE2779E-D1FA-B94E-B00B-BB69D64E6083}" type="slidenum">
              <a:rPr lang="en-US"/>
              <a:pPr/>
              <a:t>‹#›</a:t>
            </a:fld>
            <a:endParaRPr lang="en-US"/>
          </a:p>
        </p:txBody>
      </p:sp>
    </p:spTree>
    <p:extLst>
      <p:ext uri="{BB962C8B-B14F-4D97-AF65-F5344CB8AC3E}">
        <p14:creationId xmlns:p14="http://schemas.microsoft.com/office/powerpoint/2010/main" val="21445347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altLang="en-US" sz="1200" b="1" i="1" dirty="0">
                <a:latin typeface="Calibri" panose="020F0502020204030204" pitchFamily="34" charset="0"/>
              </a:rPr>
              <a:t>These slides were updated as of 9/20/2024.</a:t>
            </a:r>
          </a:p>
          <a:p>
            <a:pPr marL="171450" indent="-171450">
              <a:buFont typeface="Arial" panose="020B0604020202020204" pitchFamily="34" charset="0"/>
              <a:buChar char="•"/>
            </a:pPr>
            <a:r>
              <a:rPr lang="en-US" altLang="en-US" sz="1200" b="0" dirty="0">
                <a:latin typeface="Calibri" panose="020F0502020204030204" pitchFamily="34" charset="0"/>
              </a:rPr>
              <a:t>For ease of reference, we refer to this program as a “U&amp;T visa certification” program, but what OSHA is more precisely issuing is U nonimmigrant status certifications and T nonimmigrant status declarations. However, there is no practical difference for OSHA’s program between a “certification” and a “declaration” or a “visa” and “nonimmigrant status,” so we sometimes use those terms interchangeably.</a:t>
            </a:r>
          </a:p>
          <a:p>
            <a:pPr marL="171450" indent="-171450">
              <a:buFont typeface="Arial" panose="020B0604020202020204" pitchFamily="34" charset="0"/>
              <a:buChar char="•"/>
            </a:pPr>
            <a:r>
              <a:rPr lang="en-US" altLang="en-US" sz="1200" b="0" dirty="0">
                <a:latin typeface="Calibri" panose="020F0502020204030204" pitchFamily="34" charset="0"/>
              </a:rPr>
              <a:t>On January 24, 2023, the Secretary of Labor signed a memorandum that gave OSHA the authority to issue certifications in support of petitions for U visas and applications for T visas, starting on March 30.</a:t>
            </a:r>
            <a:endParaRPr lang="en-US" b="0" dirty="0"/>
          </a:p>
          <a:p>
            <a:pPr marL="171450" indent="-171450">
              <a:buFont typeface="Arial" panose="020B0604020202020204" pitchFamily="34" charset="0"/>
              <a:buChar char="•"/>
            </a:pPr>
            <a:r>
              <a:rPr lang="en-US" altLang="en-US" sz="1200" b="0" dirty="0">
                <a:latin typeface="Calibri" panose="020F0502020204030204" pitchFamily="34" charset="0"/>
              </a:rPr>
              <a:t>Generally, a U and T visa certifying agency can be </a:t>
            </a:r>
            <a:r>
              <a:rPr lang="en-US" altLang="en-US" sz="1200" b="0" i="1" dirty="0">
                <a:latin typeface="Calibri" panose="020F0502020204030204" pitchFamily="34" charset="0"/>
              </a:rPr>
              <a:t>any</a:t>
            </a:r>
            <a:r>
              <a:rPr lang="en-US" altLang="en-US" sz="1200" b="0" dirty="0">
                <a:latin typeface="Calibri" panose="020F0502020204030204" pitchFamily="34" charset="0"/>
              </a:rPr>
              <a:t> agency that has responsibility to detect, investigate, or prosecute qualifying criminal activities or trafficking crimes​.</a:t>
            </a:r>
          </a:p>
          <a:p>
            <a:pPr marL="171450" indent="-171450">
              <a:buFont typeface="Arial" panose="020B0604020202020204" pitchFamily="34" charset="0"/>
              <a:buChar char="•"/>
            </a:pPr>
            <a:r>
              <a:rPr lang="en-US" altLang="en-US" sz="1200" b="0" dirty="0">
                <a:latin typeface="Calibri" panose="020F0502020204030204" pitchFamily="34" charset="0"/>
              </a:rPr>
              <a:t>Department of Homeland Security (DHS) regulations expressly list DOL among certain federal law enforcement agencies that may issue U visa certifications and T visa declarations, and, within DOL, the Wage and Hour Division has been issuing U visa certifications since 2011 and T visa declarations since 2015.</a:t>
            </a:r>
          </a:p>
          <a:p>
            <a:pPr marL="171450" indent="-171450">
              <a:buFont typeface="Arial" panose="020B0604020202020204" pitchFamily="34" charset="0"/>
              <a:buChar char="•"/>
            </a:pPr>
            <a:r>
              <a:rPr lang="en-US" b="0" dirty="0"/>
              <a:t>This is a lot of information, distilled down to the who, what, when, where, why, and how.</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t>I’m going to tell you about the big picture of OSHA’s program, the nuts and bolts of how the program works operationally, and provide additional resources related to the program.</a:t>
            </a:r>
          </a:p>
        </p:txBody>
      </p:sp>
      <p:sp>
        <p:nvSpPr>
          <p:cNvPr id="4" name="Slide Number Placeholder 3"/>
          <p:cNvSpPr>
            <a:spLocks noGrp="1"/>
          </p:cNvSpPr>
          <p:nvPr>
            <p:ph type="sldNum" sz="quarter" idx="5"/>
          </p:nvPr>
        </p:nvSpPr>
        <p:spPr/>
        <p:txBody>
          <a:bodyPr/>
          <a:lstStyle/>
          <a:p>
            <a:fld id="{ABE2779E-D1FA-B94E-B00B-BB69D64E6083}" type="slidenum">
              <a:rPr lang="en-US" smtClean="0"/>
              <a:pPr/>
              <a:t>1</a:t>
            </a:fld>
            <a:endParaRPr lang="en-US"/>
          </a:p>
        </p:txBody>
      </p:sp>
    </p:spTree>
    <p:extLst>
      <p:ext uri="{BB962C8B-B14F-4D97-AF65-F5344CB8AC3E}">
        <p14:creationId xmlns:p14="http://schemas.microsoft.com/office/powerpoint/2010/main" val="20244768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30274" y="3373438"/>
            <a:ext cx="7604125" cy="3636962"/>
          </a:xfrm>
        </p:spPr>
        <p:txBody>
          <a:bodyPr/>
          <a:lstStyle/>
          <a:p>
            <a:pPr marL="171450" indent="-171450">
              <a:buFont typeface="Arial" panose="020B0604020202020204" pitchFamily="34" charset="0"/>
              <a:buChar char="•"/>
            </a:pPr>
            <a:r>
              <a:rPr lang="en-US" b="0" dirty="0"/>
              <a:t>The second and third criteria OSHA </a:t>
            </a:r>
            <a:r>
              <a:rPr lang="en-US" b="0" strike="noStrike" dirty="0"/>
              <a:t>must </a:t>
            </a:r>
            <a:r>
              <a:rPr lang="en-US" b="0" dirty="0"/>
              <a:t>assess are…</a:t>
            </a:r>
          </a:p>
          <a:p>
            <a:pPr marL="171450" indent="-171450">
              <a:buFont typeface="Arial" panose="020B0604020202020204" pitchFamily="34" charset="0"/>
              <a:buChar char="•"/>
            </a:pPr>
            <a:r>
              <a:rPr lang="en-US" dirty="0"/>
              <a:t>For more information about how USCIS intends for law enforcement agencies to assess these requirements, </a:t>
            </a:r>
            <a:r>
              <a:rPr lang="en-US" b="0" dirty="0"/>
              <a:t>we </a:t>
            </a:r>
            <a:r>
              <a:rPr lang="en-US" dirty="0"/>
              <a:t>recommend you look at the U and T Visa Law Enforcement Resource Guides published on DHS’s website at the link on the slide. </a:t>
            </a:r>
          </a:p>
          <a:p>
            <a:pPr marL="171450" indent="-171450">
              <a:buFont typeface="Arial" panose="020B0604020202020204" pitchFamily="34" charset="0"/>
              <a:buChar char="•"/>
            </a:pPr>
            <a:r>
              <a:rPr lang="en-US" strike="noStrike" dirty="0"/>
              <a:t>When USCIS reviews the U visa petition/T visa application, it will independently also consider whether there is enough evidence to demonstrate both of these requirements.</a:t>
            </a:r>
            <a:endParaRPr lang="en-US" b="0" strike="sngStrike" dirty="0"/>
          </a:p>
        </p:txBody>
      </p:sp>
      <p:sp>
        <p:nvSpPr>
          <p:cNvPr id="4" name="Slide Number Placeholder 3"/>
          <p:cNvSpPr>
            <a:spLocks noGrp="1"/>
          </p:cNvSpPr>
          <p:nvPr>
            <p:ph type="sldNum" sz="quarter" idx="5"/>
          </p:nvPr>
        </p:nvSpPr>
        <p:spPr/>
        <p:txBody>
          <a:bodyPr/>
          <a:lstStyle/>
          <a:p>
            <a:fld id="{ABE2779E-D1FA-B94E-B00B-BB69D64E6083}" type="slidenum">
              <a:rPr lang="en-US" smtClean="0"/>
              <a:pPr/>
              <a:t>10</a:t>
            </a:fld>
            <a:endParaRPr lang="en-US"/>
          </a:p>
        </p:txBody>
      </p:sp>
    </p:spTree>
    <p:extLst>
      <p:ext uri="{BB962C8B-B14F-4D97-AF65-F5344CB8AC3E}">
        <p14:creationId xmlns:p14="http://schemas.microsoft.com/office/powerpoint/2010/main" val="6171711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884237" y="3241675"/>
            <a:ext cx="7527925" cy="3636962"/>
          </a:xfrm>
        </p:spPr>
        <p:txBody>
          <a:bodyPr/>
          <a:lstStyle/>
          <a:p>
            <a:pPr marL="171450" indent="-171450">
              <a:buFont typeface="Arial" panose="020B0604020202020204" pitchFamily="34" charset="0"/>
              <a:buChar char="•"/>
            </a:pPr>
            <a:r>
              <a:rPr lang="en-US" b="0" dirty="0"/>
              <a:t>The statute creating U and T visas has strong confidentiality provisions to protect noncitizen petitioners/applicants.</a:t>
            </a:r>
          </a:p>
          <a:p>
            <a:pPr marL="171450" indent="-171450">
              <a:buFont typeface="Arial" panose="020B0604020202020204" pitchFamily="34" charset="0"/>
              <a:buChar char="•"/>
            </a:pPr>
            <a:r>
              <a:rPr lang="en-US" b="0" dirty="0"/>
              <a:t>U and T visa regulations make clear that those confidentiality provisions apply to certifying agencies like OSHA.</a:t>
            </a:r>
          </a:p>
          <a:p>
            <a:pPr marL="171450" indent="-171450">
              <a:buFont typeface="Arial" panose="020B0604020202020204" pitchFamily="34" charset="0"/>
              <a:buChar char="•"/>
            </a:pPr>
            <a:r>
              <a:rPr lang="en-US" b="0" dirty="0"/>
              <a:t>Under these provisions, OSHA is prohibited from sharing information relating to the beneficiary of a pending or approved petition/application unless the disclosure is made to a sworn officer or employee of DHS, DOJ, or the Department of State or legitimate agency purposes, or in certain other limited circumstances. </a:t>
            </a:r>
          </a:p>
          <a:p>
            <a:pPr marL="171450" indent="-171450">
              <a:buFont typeface="Arial" panose="020B0604020202020204" pitchFamily="34" charset="0"/>
              <a:buChar char="•"/>
            </a:pPr>
            <a:r>
              <a:rPr lang="en-US" b="0" i="0" dirty="0">
                <a:solidFill>
                  <a:srgbClr val="212121"/>
                </a:solidFill>
                <a:effectLst/>
              </a:rPr>
              <a:t>And the safety of requesters, their family, and other individuals who have been harmed or who may be at risk are to be considered at all times.</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strike="noStrike" dirty="0"/>
              <a:t>RWCCs are expected to ensure that U visa petitioners and T visa applicants with limited English proficiency have access to interpretation services.</a:t>
            </a:r>
          </a:p>
          <a:p>
            <a:pPr marL="171450" indent="-171450">
              <a:buFont typeface="Arial" panose="020B0604020202020204" pitchFamily="34" charset="0"/>
              <a:buChar char="•"/>
            </a:pPr>
            <a:r>
              <a:rPr lang="en-US" b="0" dirty="0"/>
              <a:t>Interpreters are available even for petitioners/applicants with English proficiency who might be better able to communicate details of the crime and their overall experience in their native language.</a:t>
            </a:r>
          </a:p>
          <a:p>
            <a:pPr marL="171450" indent="-171450">
              <a:buFont typeface="Arial" panose="020B0604020202020204" pitchFamily="34" charset="0"/>
              <a:buChar char="•"/>
            </a:pPr>
            <a:r>
              <a:rPr lang="en-US" b="0" dirty="0"/>
              <a:t>RWCCs conduct petitioner and applicant interviews using OSHA-provided interpreters, which may be either </a:t>
            </a:r>
            <a:r>
              <a:rPr lang="en-US" b="0" strike="noStrike" dirty="0"/>
              <a:t>bilingual OSHA staff or an interpreter through DOL’s telephonic interpretation service</a:t>
            </a:r>
          </a:p>
          <a:p>
            <a:pPr marL="171450" indent="-171450">
              <a:buFont typeface="Arial" panose="020B0604020202020204" pitchFamily="34" charset="0"/>
              <a:buChar char="•"/>
            </a:pPr>
            <a:r>
              <a:rPr lang="en-US" b="0" strike="noStrike" dirty="0"/>
              <a:t>OSHA can also assist victims and affected workers with informational resources, contacts through anti-trafficking task forces, victim services networks, and adopting victim-centered, trauma-informed practices. </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strike="noStrike" dirty="0"/>
              <a:t>These practices may include: connecting the victim to a victim assistance specialist who can connect the victim to support services; explaining OSHA’s role, answering their questions, and addressing their fears and urgent needs.</a:t>
            </a:r>
          </a:p>
        </p:txBody>
      </p:sp>
      <p:sp>
        <p:nvSpPr>
          <p:cNvPr id="4" name="Slide Number Placeholder 3"/>
          <p:cNvSpPr>
            <a:spLocks noGrp="1"/>
          </p:cNvSpPr>
          <p:nvPr>
            <p:ph type="sldNum" sz="quarter" idx="5"/>
          </p:nvPr>
        </p:nvSpPr>
        <p:spPr/>
        <p:txBody>
          <a:bodyPr/>
          <a:lstStyle/>
          <a:p>
            <a:fld id="{ABE2779E-D1FA-B94E-B00B-BB69D64E6083}" type="slidenum">
              <a:rPr lang="en-US" smtClean="0"/>
              <a:pPr/>
              <a:t>11</a:t>
            </a:fld>
            <a:endParaRPr lang="en-US"/>
          </a:p>
        </p:txBody>
      </p:sp>
    </p:spTree>
    <p:extLst>
      <p:ext uri="{BB962C8B-B14F-4D97-AF65-F5344CB8AC3E}">
        <p14:creationId xmlns:p14="http://schemas.microsoft.com/office/powerpoint/2010/main" val="36229012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2968" y="3373438"/>
            <a:ext cx="7317589" cy="3408362"/>
          </a:xfrm>
        </p:spPr>
        <p:txBody>
          <a:bodyPr/>
          <a:lstStyle/>
          <a:p>
            <a:pPr marL="171450" indent="-171450">
              <a:buFont typeface="Arial" panose="020B0604020202020204" pitchFamily="34" charset="0"/>
              <a:buChar char="•"/>
            </a:pPr>
            <a:r>
              <a:rPr lang="en-US" dirty="0"/>
              <a:t>The OSHA whistleblowers website has a U&amp;T visa certification webpage that includes </a:t>
            </a:r>
            <a:r>
              <a:rPr lang="en-US" dirty="0">
                <a:effectLst/>
                <a:ea typeface="Calibri" panose="020F0502020204030204" pitchFamily="34" charset="0"/>
              </a:rPr>
              <a:t>OSHA’s certification criteria and Frequently Asked Questions.</a:t>
            </a:r>
          </a:p>
          <a:p>
            <a:pPr marL="171450" indent="-171450">
              <a:buFont typeface="Arial" panose="020B0604020202020204" pitchFamily="34" charset="0"/>
              <a:buChar char="•"/>
            </a:pPr>
            <a:r>
              <a:rPr lang="en-US" dirty="0">
                <a:effectLst/>
              </a:rPr>
              <a:t>OSHA’s whistleblowers website also has a Human Trafficking Factsheet, called </a:t>
            </a:r>
            <a:r>
              <a:rPr lang="en-US" b="0" dirty="0">
                <a:effectLst/>
              </a:rPr>
              <a:t>“</a:t>
            </a:r>
            <a:r>
              <a:rPr lang="en-US" b="0" dirty="0">
                <a:cs typeface="Calibri" panose="020F0502020204030204" pitchFamily="34" charset="0"/>
              </a:rPr>
              <a:t>Stopping Human Trafficking: How to Identify and Report </a:t>
            </a:r>
            <a:r>
              <a:rPr lang="en-US" b="0">
                <a:cs typeface="Calibri" panose="020F0502020204030204" pitchFamily="34" charset="0"/>
              </a:rPr>
              <a:t>It.”</a:t>
            </a:r>
            <a:endParaRPr lang="en-US" b="0" dirty="0">
              <a:cs typeface="Calibri" panose="020F0502020204030204" pitchFamily="34" charset="0"/>
            </a:endParaRPr>
          </a:p>
        </p:txBody>
      </p:sp>
      <p:sp>
        <p:nvSpPr>
          <p:cNvPr id="4" name="Slide Number Placeholder 3"/>
          <p:cNvSpPr>
            <a:spLocks noGrp="1"/>
          </p:cNvSpPr>
          <p:nvPr>
            <p:ph type="sldNum" sz="quarter" idx="5"/>
          </p:nvPr>
        </p:nvSpPr>
        <p:spPr/>
        <p:txBody>
          <a:bodyPr/>
          <a:lstStyle/>
          <a:p>
            <a:fld id="{ABE2779E-D1FA-B94E-B00B-BB69D64E6083}" type="slidenum">
              <a:rPr lang="en-US" smtClean="0"/>
              <a:pPr/>
              <a:t>12</a:t>
            </a:fld>
            <a:endParaRPr lang="en-US"/>
          </a:p>
        </p:txBody>
      </p:sp>
    </p:spTree>
    <p:extLst>
      <p:ext uri="{BB962C8B-B14F-4D97-AF65-F5344CB8AC3E}">
        <p14:creationId xmlns:p14="http://schemas.microsoft.com/office/powerpoint/2010/main" val="35683562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22968" y="3373438"/>
            <a:ext cx="7317589" cy="3408362"/>
          </a:xfrm>
        </p:spPr>
        <p:txBody>
          <a:bodyPr/>
          <a:lstStyle/>
          <a:p>
            <a:pPr marL="171450" indent="-171450">
              <a:buFont typeface="Arial" panose="020B0604020202020204" pitchFamily="34" charset="0"/>
              <a:buChar char="•"/>
            </a:pPr>
            <a:r>
              <a:rPr lang="en-US" b="0" strike="noStrike" dirty="0">
                <a:cs typeface="Calibri" panose="020F0502020204030204" pitchFamily="34" charset="0"/>
              </a:rPr>
              <a:t>OSHA also has 2 handy wallet cards: “Identifying &amp; Reporting Labor Trafficking” and “Is Your Employer Putting Your Safety at Risk?”</a:t>
            </a:r>
          </a:p>
        </p:txBody>
      </p:sp>
      <p:sp>
        <p:nvSpPr>
          <p:cNvPr id="4" name="Slide Number Placeholder 3"/>
          <p:cNvSpPr>
            <a:spLocks noGrp="1"/>
          </p:cNvSpPr>
          <p:nvPr>
            <p:ph type="sldNum" sz="quarter" idx="5"/>
          </p:nvPr>
        </p:nvSpPr>
        <p:spPr/>
        <p:txBody>
          <a:bodyPr/>
          <a:lstStyle/>
          <a:p>
            <a:fld id="{ABE2779E-D1FA-B94E-B00B-BB69D64E6083}" type="slidenum">
              <a:rPr lang="en-US" smtClean="0"/>
              <a:pPr/>
              <a:t>13</a:t>
            </a:fld>
            <a:endParaRPr lang="en-US"/>
          </a:p>
        </p:txBody>
      </p:sp>
    </p:spTree>
    <p:extLst>
      <p:ext uri="{BB962C8B-B14F-4D97-AF65-F5344CB8AC3E}">
        <p14:creationId xmlns:p14="http://schemas.microsoft.com/office/powerpoint/2010/main" val="3098189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dirty="0">
              <a:latin typeface="Calibri" charset="0"/>
            </a:endParaRPr>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ea typeface="ＭＳ Ｐゴシック" charset="0"/>
              </a:defRPr>
            </a:lvl1pPr>
            <a:lvl2pPr marL="766763" indent="-292100">
              <a:defRPr>
                <a:solidFill>
                  <a:schemeClr val="tx1"/>
                </a:solidFill>
                <a:latin typeface="Arial" charset="0"/>
                <a:ea typeface="ＭＳ Ｐゴシック" charset="0"/>
              </a:defRPr>
            </a:lvl2pPr>
            <a:lvl3pPr marL="1179513" indent="-233363">
              <a:defRPr>
                <a:solidFill>
                  <a:schemeClr val="tx1"/>
                </a:solidFill>
                <a:latin typeface="Arial" charset="0"/>
                <a:ea typeface="ＭＳ Ｐゴシック" charset="0"/>
              </a:defRPr>
            </a:lvl3pPr>
            <a:lvl4pPr marL="1654175" indent="-233363">
              <a:defRPr>
                <a:solidFill>
                  <a:schemeClr val="tx1"/>
                </a:solidFill>
                <a:latin typeface="Arial" charset="0"/>
                <a:ea typeface="ＭＳ Ｐゴシック" charset="0"/>
              </a:defRPr>
            </a:lvl4pPr>
            <a:lvl5pPr marL="2128838" indent="-233363">
              <a:defRPr>
                <a:solidFill>
                  <a:schemeClr val="tx1"/>
                </a:solidFill>
                <a:latin typeface="Arial" charset="0"/>
                <a:ea typeface="ＭＳ Ｐゴシック" charset="0"/>
              </a:defRPr>
            </a:lvl5pPr>
            <a:lvl6pPr marL="2586038" indent="-233363" eaLnBrk="0" fontAlgn="base" hangingPunct="0">
              <a:spcBef>
                <a:spcPct val="0"/>
              </a:spcBef>
              <a:spcAft>
                <a:spcPct val="0"/>
              </a:spcAft>
              <a:defRPr>
                <a:solidFill>
                  <a:schemeClr val="tx1"/>
                </a:solidFill>
                <a:latin typeface="Arial" charset="0"/>
                <a:ea typeface="ＭＳ Ｐゴシック" charset="0"/>
              </a:defRPr>
            </a:lvl6pPr>
            <a:lvl7pPr marL="3043238" indent="-233363" eaLnBrk="0" fontAlgn="base" hangingPunct="0">
              <a:spcBef>
                <a:spcPct val="0"/>
              </a:spcBef>
              <a:spcAft>
                <a:spcPct val="0"/>
              </a:spcAft>
              <a:defRPr>
                <a:solidFill>
                  <a:schemeClr val="tx1"/>
                </a:solidFill>
                <a:latin typeface="Arial" charset="0"/>
                <a:ea typeface="ＭＳ Ｐゴシック" charset="0"/>
              </a:defRPr>
            </a:lvl7pPr>
            <a:lvl8pPr marL="3500438" indent="-233363" eaLnBrk="0" fontAlgn="base" hangingPunct="0">
              <a:spcBef>
                <a:spcPct val="0"/>
              </a:spcBef>
              <a:spcAft>
                <a:spcPct val="0"/>
              </a:spcAft>
              <a:defRPr>
                <a:solidFill>
                  <a:schemeClr val="tx1"/>
                </a:solidFill>
                <a:latin typeface="Arial" charset="0"/>
                <a:ea typeface="ＭＳ Ｐゴシック" charset="0"/>
              </a:defRPr>
            </a:lvl8pPr>
            <a:lvl9pPr marL="3957638" indent="-233363" eaLnBrk="0" fontAlgn="base" hangingPunct="0">
              <a:spcBef>
                <a:spcPct val="0"/>
              </a:spcBef>
              <a:spcAft>
                <a:spcPct val="0"/>
              </a:spcAft>
              <a:defRPr>
                <a:solidFill>
                  <a:schemeClr val="tx1"/>
                </a:solidFill>
                <a:latin typeface="Arial" charset="0"/>
                <a:ea typeface="ＭＳ Ｐゴシック" charset="0"/>
              </a:defRPr>
            </a:lvl9pPr>
          </a:lstStyle>
          <a:p>
            <a:fld id="{9505CB53-ADB6-3642-827B-3EFBBB2DBE0A}" type="slidenum">
              <a:rPr lang="en-US"/>
              <a:pPr/>
              <a:t>14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3373437"/>
            <a:ext cx="8077199" cy="3284537"/>
          </a:xfrm>
        </p:spPr>
        <p:txBody>
          <a:bodyPr/>
          <a:lstStyle/>
          <a:p>
            <a:pPr marL="171450" indent="-171450">
              <a:buFont typeface="Arial" panose="020B0604020202020204" pitchFamily="34" charset="0"/>
              <a:buChar char="•"/>
            </a:pPr>
            <a:r>
              <a:rPr lang="en-US" b="0" i="0" dirty="0">
                <a:solidFill>
                  <a:srgbClr val="212121"/>
                </a:solidFill>
                <a:effectLst/>
              </a:rPr>
              <a:t>OSHA’s mission is to ensure safe and healthful working conditions for workers by setting and enforcing standards and by providing training, outreach, education and assistance.</a:t>
            </a:r>
          </a:p>
          <a:p>
            <a:pPr marL="171450" indent="-171450">
              <a:buFont typeface="Arial" panose="020B0604020202020204" pitchFamily="34" charset="0"/>
              <a:buChar char="•"/>
            </a:pPr>
            <a:r>
              <a:rPr lang="en-US" b="0" dirty="0"/>
              <a:t>Many OSHA investigations take place in industries that employ vulnerable workers, and immigration status often emerges as a powerful retaliation tool or threat against workers without permanent status when they try to assert their legal rights.</a:t>
            </a:r>
          </a:p>
          <a:p>
            <a:pPr marL="171450" indent="-171450">
              <a:buFont typeface="Arial" panose="020B0604020202020204" pitchFamily="34" charset="0"/>
              <a:buChar char="•"/>
            </a:pPr>
            <a:r>
              <a:rPr lang="en-US" b="0" dirty="0"/>
              <a:t>Noncitizen workers therefore often remain vulnerable and reluctant to speak out about life-threatening workplace violations or otherwise exercise their rights under the laws that OSHA enforces.</a:t>
            </a:r>
          </a:p>
          <a:p>
            <a:pPr marL="171450" indent="-171450">
              <a:buFont typeface="Arial" panose="020B0604020202020204" pitchFamily="34" charset="0"/>
              <a:buChar char="•"/>
            </a:pPr>
            <a:r>
              <a:rPr lang="en-US" b="0" dirty="0"/>
              <a:t>Issuing these visa certifications benefits OSHA by building trust between workers and OSHA, encouraging reporting and investigation participation, and allowing for broader and more equitable enforcement of the Occupational Safety and Health (OSH) Act.</a:t>
            </a:r>
          </a:p>
          <a:p>
            <a:pPr marL="171450" indent="-171450">
              <a:buFont typeface="Arial" panose="020B0604020202020204" pitchFamily="34" charset="0"/>
              <a:buChar char="•"/>
            </a:pPr>
            <a:r>
              <a:rPr lang="en-US" b="0" dirty="0"/>
              <a:t>Issuing these visa certifications also benefits workers by allowing workers to better advocate for themselves and to better protect them against workplace retaliation.</a:t>
            </a:r>
          </a:p>
          <a:p>
            <a:pPr marL="171450" indent="-171450">
              <a:buFont typeface="Arial" panose="020B0604020202020204" pitchFamily="34" charset="0"/>
              <a:buChar char="•"/>
            </a:pPr>
            <a:r>
              <a:rPr lang="en-US" b="0" dirty="0"/>
              <a:t>Important: OSHA</a:t>
            </a:r>
            <a:r>
              <a:rPr lang="en-US" b="0" i="0" dirty="0">
                <a:solidFill>
                  <a:srgbClr val="212121"/>
                </a:solidFill>
                <a:effectLst/>
              </a:rPr>
              <a:t>, like other federal and state law enforcement agencies, has the authority to complete the certification portion of a U visa petition or T visa application, but does not have the authority to ultimately issue a U or T visa, as the decision of whether to approve or deny a visa petition or application rests solely with DHS’s U.S. Citizenship and Immigration Services (USCIS).</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i="0" dirty="0">
                <a:solidFill>
                  <a:srgbClr val="212121"/>
                </a:solidFill>
                <a:effectLst/>
              </a:rPr>
              <a:t>OSHA is only required to evaluate some, but not all, visa eligibility criteria </a:t>
            </a:r>
            <a:r>
              <a:rPr lang="en-US" altLang="en-US" sz="1200" b="0" dirty="0">
                <a:latin typeface="Calibri" panose="020F0502020204030204" pitchFamily="34" charset="0"/>
              </a:rPr>
              <a:t>before deciding whether to grant the U visa certification (</a:t>
            </a:r>
            <a:r>
              <a:rPr lang="en-US" b="0" dirty="0">
                <a:ea typeface="+mn-lt"/>
                <a:cs typeface="+mn-lt"/>
              </a:rPr>
              <a:t>Form I-918, Supplement B)</a:t>
            </a:r>
            <a:r>
              <a:rPr lang="en-US" altLang="en-US" sz="1200" b="0" dirty="0">
                <a:latin typeface="Calibri" panose="020F0502020204030204" pitchFamily="34" charset="0"/>
              </a:rPr>
              <a:t> or T visa declarations (F</a:t>
            </a:r>
            <a:r>
              <a:rPr lang="en-US" b="0" dirty="0">
                <a:ea typeface="+mn-lt"/>
                <a:cs typeface="+mn-lt"/>
              </a:rPr>
              <a:t>orm I-914, Supplement B)</a:t>
            </a:r>
            <a:r>
              <a:rPr lang="en-US" sz="1200" b="0" dirty="0">
                <a:latin typeface="Calibri" panose="020F0502020204030204" pitchFamily="34" charset="0"/>
                <a:ea typeface="+mn-lt"/>
                <a:cs typeface="+mn-lt"/>
              </a:rPr>
              <a:t>. The remaining eligibility criteria are evaluated by USCIS when adjudicating the complete visa petition or application. USCIS will also independently review the eligibility criteria OSHA considers for its certification. </a:t>
            </a:r>
            <a:endParaRPr lang="en-US" altLang="en-US" sz="1200" b="0" dirty="0">
              <a:latin typeface="Calibri" panose="020F0502020204030204" pitchFamily="34" charset="0"/>
            </a:endParaRPr>
          </a:p>
        </p:txBody>
      </p:sp>
      <p:sp>
        <p:nvSpPr>
          <p:cNvPr id="4" name="Slide Number Placeholder 3"/>
          <p:cNvSpPr>
            <a:spLocks noGrp="1"/>
          </p:cNvSpPr>
          <p:nvPr>
            <p:ph type="sldNum" sz="quarter" idx="5"/>
          </p:nvPr>
        </p:nvSpPr>
        <p:spPr/>
        <p:txBody>
          <a:bodyPr/>
          <a:lstStyle/>
          <a:p>
            <a:fld id="{ABE2779E-D1FA-B94E-B00B-BB69D64E6083}" type="slidenum">
              <a:rPr lang="en-US" smtClean="0"/>
              <a:pPr/>
              <a:t>2</a:t>
            </a:fld>
            <a:endParaRPr lang="en-US"/>
          </a:p>
        </p:txBody>
      </p:sp>
    </p:spTree>
    <p:extLst>
      <p:ext uri="{BB962C8B-B14F-4D97-AF65-F5344CB8AC3E}">
        <p14:creationId xmlns:p14="http://schemas.microsoft.com/office/powerpoint/2010/main" val="39718567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t>The Victims of Trafficking and Violence Protection Act of 2000 created two types of immigration benefits available for certain victims of crimes: U visas and T visas, which are issued by </a:t>
            </a:r>
            <a:r>
              <a:rPr lang="en-US" altLang="en-US" sz="1200" b="0" dirty="0">
                <a:latin typeface="Calibri" panose="020F0502020204030204" pitchFamily="34" charset="0"/>
              </a:rPr>
              <a:t>USCIS.</a:t>
            </a:r>
            <a:endParaRPr lang="en-US" b="0" dirty="0"/>
          </a:p>
          <a:p>
            <a:pPr marL="171450" indent="-171450">
              <a:buFont typeface="Arial" panose="020B0604020202020204" pitchFamily="34" charset="0"/>
              <a:buChar char="•"/>
            </a:pPr>
            <a:r>
              <a:rPr lang="en-US" b="0" dirty="0"/>
              <a:t>For U visa certifications, first, OSHA is certifying that the agency has detected that a person has been the victim of a qualifying criminal activity (or QCA), and that they possess specific, credible, and reliable information about the QCA, including specific facts about the QCA or events leading up to the victimization.</a:t>
            </a:r>
          </a:p>
          <a:p>
            <a:pPr marL="171450" indent="-171450">
              <a:buFont typeface="Arial" panose="020B0604020202020204" pitchFamily="34" charset="0"/>
              <a:buChar char="•"/>
            </a:pPr>
            <a:r>
              <a:rPr lang="en-US" b="0" dirty="0"/>
              <a:t>OSHA is also certifying that the victim has been, is being, or is likely to be helpful to law enforcement, prosecutors, judges, or other government officials in the detection, investigation, or prosecution of the QCA of which they were a victim.</a:t>
            </a:r>
          </a:p>
          <a:p>
            <a:pPr marL="628650" lvl="1" indent="-171450">
              <a:buFont typeface="Arial" panose="020B0604020202020204" pitchFamily="34" charset="0"/>
              <a:buChar char="•"/>
            </a:pPr>
            <a:r>
              <a:rPr lang="en-US" b="0" dirty="0"/>
              <a:t>Note that when a victim is under 16 years of age on the date the QCA occurred, or a victim is incapacitated or incompetent, a parent, guardian, or next friend may provide information on their behalf in order to be “helpful.”</a:t>
            </a:r>
          </a:p>
          <a:p>
            <a:pPr marL="171450" indent="-171450">
              <a:buFont typeface="Arial" panose="020B0604020202020204" pitchFamily="34" charset="0"/>
              <a:buChar char="•"/>
            </a:pPr>
            <a:r>
              <a:rPr lang="en-US" b="0" dirty="0"/>
              <a:t>The substantial physical or mental harm or abuse sustained by the victim is determined by USCIS, not OSHA, and is not a required finding to provide a U visa certification.</a:t>
            </a:r>
          </a:p>
          <a:p>
            <a:pPr marL="171450" indent="-171450">
              <a:buFont typeface="Arial" panose="020B0604020202020204" pitchFamily="34" charset="0"/>
              <a:buChar char="•"/>
            </a:pPr>
            <a:r>
              <a:rPr lang="en-US" b="0" dirty="0"/>
              <a:t>Please note that </a:t>
            </a:r>
            <a:r>
              <a:rPr lang="en-US" b="0" dirty="0">
                <a:effectLst/>
              </a:rPr>
              <a:t>USCIS may have other eligibility criteria that it considers as well, and that petitioners should look to USICS guidance for a complete list of eligibility criteria, but these are the main requirements to petition for a U visa.</a:t>
            </a:r>
            <a:endParaRPr lang="en-US" b="0" dirty="0"/>
          </a:p>
        </p:txBody>
      </p:sp>
      <p:sp>
        <p:nvSpPr>
          <p:cNvPr id="4" name="Slide Number Placeholder 3"/>
          <p:cNvSpPr>
            <a:spLocks noGrp="1"/>
          </p:cNvSpPr>
          <p:nvPr>
            <p:ph type="sldNum" sz="quarter" idx="5"/>
          </p:nvPr>
        </p:nvSpPr>
        <p:spPr/>
        <p:txBody>
          <a:bodyPr/>
          <a:lstStyle/>
          <a:p>
            <a:fld id="{ABE2779E-D1FA-B94E-B00B-BB69D64E6083}" type="slidenum">
              <a:rPr lang="en-US" smtClean="0"/>
              <a:pPr/>
              <a:t>3</a:t>
            </a:fld>
            <a:endParaRPr lang="en-US"/>
          </a:p>
        </p:txBody>
      </p:sp>
    </p:spTree>
    <p:extLst>
      <p:ext uri="{BB962C8B-B14F-4D97-AF65-F5344CB8AC3E}">
        <p14:creationId xmlns:p14="http://schemas.microsoft.com/office/powerpoint/2010/main" val="10163989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30274" y="3373438"/>
            <a:ext cx="7604125" cy="3636962"/>
          </a:xfrm>
        </p:spPr>
        <p:txBody>
          <a:bodyPr/>
          <a:lstStyle/>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cs typeface="Calibri"/>
              </a:rPr>
              <a:t>Congress has established a list of over two dozen QCAs that can potentially qualify someone for a U visa.</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cs typeface="Calibri"/>
              </a:rPr>
              <a:t>QCAs can be violations of federal, state, or local criminal law, and </a:t>
            </a:r>
            <a:r>
              <a:rPr lang="en-US" b="0" dirty="0">
                <a:effectLst/>
              </a:rPr>
              <a:t>the specific elements of these crimes can vary across jurisdictions (e.g., federal law and states' laws may all be different).</a:t>
            </a:r>
            <a:endParaRPr lang="en-US" b="0" dirty="0">
              <a:cs typeface="Calibri"/>
            </a:endParaRP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cs typeface="Calibri"/>
              </a:rPr>
              <a:t>These may include specifically enumerated crimes (like sexual assault) or more general categories of crimes (like domestic violence).</a:t>
            </a:r>
          </a:p>
          <a:p>
            <a:pPr marL="171450" indent="-171450">
              <a:buFont typeface="Arial" panose="020B0604020202020204" pitchFamily="34" charset="0"/>
              <a:buChar char="•"/>
            </a:pPr>
            <a:r>
              <a:rPr lang="en-US" b="0" dirty="0"/>
              <a:t>OSHA will consider completing U visa certifications for any QCA or substantially similar crime. On the slide are the QCAs that OSHA believes are most likely to be found in connection with its workplace investigations. For a complete list of QCAs, please consult USCIS guidance.</a:t>
            </a:r>
            <a:endParaRPr lang="en-US" b="0" strike="sngStrike" dirty="0"/>
          </a:p>
          <a:p>
            <a:pPr marL="171450" indent="-171450">
              <a:buFont typeface="Arial" panose="020B0604020202020204" pitchFamily="34" charset="0"/>
              <a:buChar char="•"/>
            </a:pPr>
            <a:r>
              <a:rPr lang="en-US" b="0" dirty="0">
                <a:highlight>
                  <a:srgbClr val="FFFF00"/>
                </a:highlight>
              </a:rPr>
              <a:t>In terms of what these crimes are generally (though it can vary across jurisdictions):</a:t>
            </a:r>
          </a:p>
          <a:p>
            <a:pPr marL="628650" lvl="1" indent="-171450">
              <a:buFont typeface="Arial" panose="020B0604020202020204" pitchFamily="34" charset="0"/>
              <a:buChar char="•"/>
            </a:pPr>
            <a:r>
              <a:rPr lang="en-US" b="0" dirty="0"/>
              <a:t>Murder is the death of a victim, killed with malice aforethought, either premeditated (first degree) or not (second degree).</a:t>
            </a:r>
          </a:p>
          <a:p>
            <a:pPr marL="628650" lvl="1" indent="-171450">
              <a:buFont typeface="Arial" panose="020B0604020202020204" pitchFamily="34" charset="0"/>
              <a:buChar char="•"/>
            </a:pPr>
            <a:r>
              <a:rPr lang="en-US" b="0" dirty="0"/>
              <a:t>Manslaughter is the unlawful killing of a victim, without malice, upon a sudden quarrel or heat of passion (voluntary) or while the defendant was doing something in an unlawful manner or without due caution (involuntary).</a:t>
            </a:r>
          </a:p>
          <a:p>
            <a:pPr marL="628650" lvl="1" indent="-171450">
              <a:buFont typeface="Arial" panose="020B0604020202020204" pitchFamily="34" charset="0"/>
              <a:buChar char="•"/>
            </a:pPr>
            <a:r>
              <a:rPr lang="en-US" b="0" dirty="0"/>
              <a:t>Felonious assault is the attempted or cause of serious bodily injury to another purposely, knowingly, or recklessly under circumstances manifesting extreme indifference to the value of human life or purposely or knowingly using a deadly weapon.</a:t>
            </a: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cs typeface="Times New Roman"/>
              </a:rPr>
              <a:t>Extortion is the knowing and willful inducement of a victim to part with property by wrongful use of actual or threatened force, violence, or fear, or under color of official right.</a:t>
            </a: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t>Blackmail is the demand or receipt of any money or other valuable thing from the victim made under a threat of informing, or as payment for not informing, against the victim for any violation of a law of the United States.</a:t>
            </a:r>
          </a:p>
          <a:p>
            <a:pPr marL="628650" lvl="1" indent="-171450">
              <a:buFont typeface="Arial" panose="020B0604020202020204" pitchFamily="34" charset="0"/>
              <a:buChar char="•"/>
            </a:pPr>
            <a:r>
              <a:rPr lang="en-US" b="0" u="sng" dirty="0"/>
              <a:t>Then there are process crimes dealing with </a:t>
            </a:r>
            <a:r>
              <a:rPr lang="en-US" b="0" u="sng" dirty="0">
                <a:cs typeface="Calibri"/>
              </a:rPr>
              <a:t>illegal conduct around affecting lawful processes</a:t>
            </a:r>
            <a:endParaRPr lang="en-US" b="0" u="sng" dirty="0"/>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t>Witness tampering is the knowing use of physical force or intimidation, threats, or corrupt persuasion or harassment to intentionally impact an official proceeding.</a:t>
            </a: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t>Obstruction of justice is the knowing and intentional trying to influence, obstruct, or impede judicial proceedings, proceedings before departments, agencies, or committees, or the destruction, alteration, or falsification of records in federal investigations.</a:t>
            </a: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t>Perjury is the intentionally false use of material statements and testimony </a:t>
            </a:r>
            <a:r>
              <a:rPr lang="en-US" b="0" dirty="0">
                <a:cs typeface="Times New Roman"/>
              </a:rPr>
              <a:t>under oath or signed under penalty of perjury before a court or to a grand jury.</a:t>
            </a: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u="sng" dirty="0"/>
              <a:t>And then there are trafficking and trafficking-related crimes</a:t>
            </a: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t>Involuntary servitude is the knowing and willful </a:t>
            </a:r>
            <a:r>
              <a:rPr lang="en-US" b="0" dirty="0">
                <a:solidFill>
                  <a:schemeClr val="tx1"/>
                </a:solidFill>
              </a:rPr>
              <a:t>compelling of someone to work by the use or threat of force or legal coercion (such as arrest, deportation, or imprisonment).</a:t>
            </a: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solidFill>
                  <a:schemeClr val="tx1"/>
                </a:solidFill>
              </a:rPr>
              <a:t>Peonage is compelled involuntary servitude </a:t>
            </a:r>
            <a:r>
              <a:rPr lang="en-US" b="0" dirty="0"/>
              <a:t>in order to satisfy a real or imagined debt.</a:t>
            </a: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t>And, finally, trafficking itself is the recruitment, harboring, transporting, providing, or obtaining by any means of a person for </a:t>
            </a:r>
            <a:r>
              <a:rPr lang="en-US" b="0" dirty="0">
                <a:effectLst/>
                <a:ea typeface="Calibri" panose="020F0502020204030204" pitchFamily="34" charset="0"/>
                <a:cs typeface="Times New Roman"/>
              </a:rPr>
              <a:t>labor or services obtained or maintained for a prohibited purpose under anti-trafficking/compelled labor laws (labor) or knowing that force, fraud or coercion will be used to cause that person to engage in a commercial sex act or that the person engaging in the sex act is under 18 (sex).</a:t>
            </a: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dirty="0">
                <a:effectLst/>
              </a:rPr>
              <a:t>OSHA also certifies for any attempt, conspiracy, or solicitation to commit these QCAs as well.</a:t>
            </a:r>
          </a:p>
        </p:txBody>
      </p:sp>
      <p:sp>
        <p:nvSpPr>
          <p:cNvPr id="4" name="Slide Number Placeholder 3"/>
          <p:cNvSpPr>
            <a:spLocks noGrp="1"/>
          </p:cNvSpPr>
          <p:nvPr>
            <p:ph type="sldNum" sz="quarter" idx="5"/>
          </p:nvPr>
        </p:nvSpPr>
        <p:spPr/>
        <p:txBody>
          <a:bodyPr/>
          <a:lstStyle/>
          <a:p>
            <a:fld id="{ABE2779E-D1FA-B94E-B00B-BB69D64E6083}" type="slidenum">
              <a:rPr lang="en-US" smtClean="0"/>
              <a:pPr/>
              <a:t>4</a:t>
            </a:fld>
            <a:endParaRPr lang="en-US"/>
          </a:p>
        </p:txBody>
      </p:sp>
    </p:spTree>
    <p:extLst>
      <p:ext uri="{BB962C8B-B14F-4D97-AF65-F5344CB8AC3E}">
        <p14:creationId xmlns:p14="http://schemas.microsoft.com/office/powerpoint/2010/main" val="21016549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30275" y="3373438"/>
            <a:ext cx="7375525" cy="3560762"/>
          </a:xfrm>
        </p:spPr>
        <p:txBody>
          <a:bodyPr/>
          <a:lstStyle/>
          <a:p>
            <a:pPr marL="171450" indent="-171450">
              <a:buFont typeface="Arial" panose="020B0604020202020204" pitchFamily="34" charset="0"/>
              <a:buChar char="•"/>
            </a:pPr>
            <a:r>
              <a:rPr lang="en-US" sz="1200" b="0" dirty="0">
                <a:latin typeface="+mn-lt"/>
              </a:rPr>
              <a:t>A “severe form of trafficking in persons” is defined as the recruitment, harboring, transportation, provision, or obtaining of a person for labor or services, using force, fraud, or coercion for the purpose of subjection to involuntary servitude, peonage, debt bondage, or slavery; or sex trafficking in which a commercial sex act is induced by force, fraud, or coercion, or in which the person induced to perform such act has not attained 18 years of age.</a:t>
            </a:r>
          </a:p>
          <a:p>
            <a:pPr marL="171450" indent="-171450">
              <a:buFont typeface="Arial" panose="020B0604020202020204" pitchFamily="34" charset="0"/>
              <a:buChar char="•"/>
            </a:pPr>
            <a:r>
              <a:rPr lang="en-US" sz="1200" b="0" dirty="0">
                <a:solidFill>
                  <a:srgbClr val="000000"/>
                </a:solidFill>
                <a:latin typeface="+mn-lt"/>
              </a:rPr>
              <a:t>Whether the applicant is in the U.S. as a result of trafficking is determined by USCIS and not OSHA, </a:t>
            </a:r>
            <a:r>
              <a:rPr lang="en-US" sz="1200" b="0" dirty="0">
                <a:latin typeface="+mn-lt"/>
              </a:rPr>
              <a:t>and is not a required finding to provide a T visa declaration</a:t>
            </a:r>
            <a:r>
              <a:rPr lang="en-US" sz="1200" b="0" dirty="0">
                <a:solidFill>
                  <a:srgbClr val="000000"/>
                </a:solidFill>
                <a:latin typeface="+mn-lt"/>
              </a:rPr>
              <a:t>.</a:t>
            </a:r>
            <a:endParaRPr lang="en-US" sz="1200" b="0" dirty="0">
              <a:latin typeface="+mn-lt"/>
            </a:endParaRP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b="0" dirty="0">
                <a:latin typeface="+mn-lt"/>
              </a:rPr>
              <a:t>When providing a T visa declaration, OSHA is certifying that the agency has detected that the person has been the victim of a severe form of trafficking in persons, and that they have complied with any reasonable request for assistance in the detection, investigation, or prosecution of the trafficking.</a:t>
            </a:r>
            <a:endParaRPr lang="en-US" sz="1200" b="0" strike="sngStrike" dirty="0">
              <a:latin typeface="+mn-lt"/>
            </a:endParaRP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b="0" dirty="0">
                <a:latin typeface="+mn-lt"/>
              </a:rPr>
              <a:t>But there are exceptions to the “</a:t>
            </a:r>
            <a:r>
              <a:rPr lang="en-US" sz="1200" b="0" i="0" dirty="0">
                <a:solidFill>
                  <a:srgbClr val="212121"/>
                </a:solidFill>
                <a:effectLst/>
                <a:latin typeface="+mn-lt"/>
                <a:cs typeface="Calibri" panose="020F0502020204030204" pitchFamily="34" charset="0"/>
              </a:rPr>
              <a:t>reasonable requests for assistance” if the victim qualifies for an exemption due to being under 18 at the time of victimization or having experienced physical or psychological trauma.</a:t>
            </a:r>
          </a:p>
          <a:p>
            <a:pPr marL="171450" indent="-171450">
              <a:buFont typeface="Arial" panose="020B0604020202020204" pitchFamily="34" charset="0"/>
              <a:buChar char="•"/>
            </a:pPr>
            <a:r>
              <a:rPr lang="en-US" sz="1200" b="0" i="0" dirty="0">
                <a:solidFill>
                  <a:srgbClr val="212121"/>
                </a:solidFill>
                <a:effectLst/>
                <a:latin typeface="+mn-lt"/>
                <a:cs typeface="Calibri" panose="020F0502020204030204" pitchFamily="34" charset="0"/>
              </a:rPr>
              <a:t>And extreme hardship </a:t>
            </a:r>
            <a:r>
              <a:rPr lang="en-US" sz="1200" b="0" dirty="0">
                <a:solidFill>
                  <a:srgbClr val="000000"/>
                </a:solidFill>
                <a:latin typeface="+mn-lt"/>
              </a:rPr>
              <a:t>is also determined by USCIS and not OSHA, and is not a required finding to provide a T visa declaration.</a:t>
            </a:r>
          </a:p>
          <a:p>
            <a:pPr marL="171450" indent="-171450">
              <a:buFont typeface="Arial" panose="020B0604020202020204" pitchFamily="34" charset="0"/>
              <a:buChar char="•"/>
            </a:pPr>
            <a:r>
              <a:rPr lang="en-US" sz="1200" b="0" dirty="0">
                <a:effectLst/>
                <a:latin typeface="+mn-lt"/>
              </a:rPr>
              <a:t>Here too, please note that USCIS may have other eligibility criteria that it considers as well, and applicants should look to USICS guidance for a complete list of eligibility criteria.</a:t>
            </a:r>
            <a:endParaRPr lang="en-US" sz="1200" b="0" dirty="0">
              <a:latin typeface="+mn-lt"/>
            </a:endParaRPr>
          </a:p>
        </p:txBody>
      </p:sp>
      <p:sp>
        <p:nvSpPr>
          <p:cNvPr id="4" name="Slide Number Placeholder 3"/>
          <p:cNvSpPr>
            <a:spLocks noGrp="1"/>
          </p:cNvSpPr>
          <p:nvPr>
            <p:ph type="sldNum" sz="quarter" idx="5"/>
          </p:nvPr>
        </p:nvSpPr>
        <p:spPr/>
        <p:txBody>
          <a:bodyPr/>
          <a:lstStyle/>
          <a:p>
            <a:fld id="{ABE2779E-D1FA-B94E-B00B-BB69D64E6083}" type="slidenum">
              <a:rPr lang="en-US" smtClean="0"/>
              <a:pPr/>
              <a:t>5</a:t>
            </a:fld>
            <a:endParaRPr lang="en-US"/>
          </a:p>
        </p:txBody>
      </p:sp>
    </p:spTree>
    <p:extLst>
      <p:ext uri="{BB962C8B-B14F-4D97-AF65-F5344CB8AC3E}">
        <p14:creationId xmlns:p14="http://schemas.microsoft.com/office/powerpoint/2010/main" val="22665402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41" indent="-171441">
              <a:lnSpc>
                <a:spcPct val="90000"/>
              </a:lnSpc>
              <a:spcBef>
                <a:spcPts val="1000"/>
              </a:spcBef>
              <a:buFont typeface="Arial" panose="020B0604020202020204" pitchFamily="34" charset="0"/>
              <a:buChar char="•"/>
            </a:pPr>
            <a:r>
              <a:rPr lang="en-US" b="0" dirty="0"/>
              <a:t>Currently, each Region has a </a:t>
            </a:r>
            <a:r>
              <a:rPr lang="en-US" b="0" dirty="0">
                <a:latin typeface="Calibri" panose="020F0502020204030204" pitchFamily="34" charset="0"/>
                <a:cs typeface="Calibri" panose="020F0502020204030204" pitchFamily="34" charset="0"/>
              </a:rPr>
              <a:t>Regional Workplace Crimes Coordinator (</a:t>
            </a:r>
            <a:r>
              <a:rPr lang="en-US" b="0" dirty="0"/>
              <a:t>RWCC) as the primary point of contact for any requests received in that Region.</a:t>
            </a:r>
          </a:p>
          <a:p>
            <a:pPr marL="171441" indent="-171441">
              <a:lnSpc>
                <a:spcPct val="90000"/>
              </a:lnSpc>
              <a:spcBef>
                <a:spcPts val="1000"/>
              </a:spcBef>
              <a:buFont typeface="Arial" panose="020B0604020202020204" pitchFamily="34" charset="0"/>
              <a:buChar char="•"/>
            </a:pPr>
            <a:r>
              <a:rPr lang="en-US" b="0" dirty="0"/>
              <a:t>Final authority to approve and sign a certification lies with OSHA’s Regional Administrators, Deputy Assistant Secretaries, and the Director of DWPP.</a:t>
            </a:r>
            <a:endParaRPr lang="en-US" b="0" dirty="0">
              <a:cs typeface="Calibri"/>
            </a:endParaRPr>
          </a:p>
          <a:p>
            <a:pPr marL="171441" indent="-171441">
              <a:lnSpc>
                <a:spcPct val="90000"/>
              </a:lnSpc>
              <a:spcBef>
                <a:spcPts val="1000"/>
              </a:spcBef>
              <a:buFont typeface="Arial" panose="020B0604020202020204" pitchFamily="34" charset="0"/>
              <a:buChar char="•"/>
            </a:pPr>
            <a:r>
              <a:rPr lang="en-US" b="0" strike="noStrike" dirty="0">
                <a:cs typeface="Calibri"/>
              </a:rPr>
              <a:t>Due to the legal nature of these requests, National and Regional divisions of DOL’s Office of the Solicitor are consulted regularly throughout the process.</a:t>
            </a:r>
            <a:endParaRPr lang="en-US" b="1" strike="noStrike" dirty="0">
              <a:cs typeface="Calibri"/>
            </a:endParaRP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ABE2779E-D1FA-B94E-B00B-BB69D64E6083}" type="slidenum">
              <a:rPr lang="en-US" smtClean="0"/>
              <a:pPr/>
              <a:t>6</a:t>
            </a:fld>
            <a:endParaRPr lang="en-US"/>
          </a:p>
        </p:txBody>
      </p:sp>
    </p:spTree>
    <p:extLst>
      <p:ext uri="{BB962C8B-B14F-4D97-AF65-F5344CB8AC3E}">
        <p14:creationId xmlns:p14="http://schemas.microsoft.com/office/powerpoint/2010/main" val="25490360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b="0" dirty="0"/>
              <a:t>Requests for a U visa certification or a T visa declaration should be sent directly to OSHA’s dedicated inbox. OSHA’s website on the U and T visa certification program directs U visa petitioners and T visa applicants to submit their requests to this inbox.</a:t>
            </a:r>
          </a:p>
          <a:p>
            <a:pPr marL="628650" lvl="1" indent="-171450">
              <a:buFont typeface="Arial" panose="020B0604020202020204" pitchFamily="34" charset="0"/>
              <a:buChar char="•"/>
            </a:pPr>
            <a:r>
              <a:rPr lang="en-US" b="0" dirty="0"/>
              <a:t>These requests may come from workers or their advocates, and could be associated with the imminent filing of a safety and health/whistleblower complaint with OSHA, with an ongoing investigation or litigation, or with a closed OSHA matter.</a:t>
            </a:r>
          </a:p>
          <a:p>
            <a:pPr marL="171441" indent="-171441">
              <a:lnSpc>
                <a:spcPct val="90000"/>
              </a:lnSpc>
              <a:spcBef>
                <a:spcPts val="1000"/>
              </a:spcBef>
              <a:buFont typeface="Arial" panose="020B0604020202020204" pitchFamily="34" charset="0"/>
              <a:buChar char="•"/>
            </a:pPr>
            <a:r>
              <a:rPr lang="en-US" b="0" dirty="0"/>
              <a:t>If area offices or OSHA staff in the field receive requests for a U visa certification or T visa declaration or more general questions about obtaining those certifications, they will direct those requests and questions to this dedicated inbox. </a:t>
            </a:r>
            <a:endParaRPr lang="en-US" b="0" strike="sngStrike" baseline="0" dirty="0"/>
          </a:p>
        </p:txBody>
      </p:sp>
      <p:sp>
        <p:nvSpPr>
          <p:cNvPr id="4" name="Slide Number Placeholder 3"/>
          <p:cNvSpPr>
            <a:spLocks noGrp="1"/>
          </p:cNvSpPr>
          <p:nvPr>
            <p:ph type="sldNum" sz="quarter" idx="5"/>
          </p:nvPr>
        </p:nvSpPr>
        <p:spPr/>
        <p:txBody>
          <a:bodyPr/>
          <a:lstStyle/>
          <a:p>
            <a:fld id="{ABE2779E-D1FA-B94E-B00B-BB69D64E6083}" type="slidenum">
              <a:rPr lang="en-US" smtClean="0"/>
              <a:pPr/>
              <a:t>7</a:t>
            </a:fld>
            <a:endParaRPr lang="en-US"/>
          </a:p>
        </p:txBody>
      </p:sp>
    </p:spTree>
    <p:extLst>
      <p:ext uri="{BB962C8B-B14F-4D97-AF65-F5344CB8AC3E}">
        <p14:creationId xmlns:p14="http://schemas.microsoft.com/office/powerpoint/2010/main" val="37874783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b="0" strike="noStrike" baseline="0" dirty="0">
                <a:highlight>
                  <a:srgbClr val="FFFF00"/>
                </a:highlight>
              </a:rPr>
              <a:t>These </a:t>
            </a:r>
            <a:r>
              <a:rPr lang="en-US" b="0" i="0" u="none" strike="noStrike" baseline="0" dirty="0"/>
              <a:t>concepts will be explained more on the next 3 slides.</a:t>
            </a:r>
            <a:endParaRPr lang="en-US" b="0" strike="noStrike" baseline="0" dirty="0">
              <a:highlight>
                <a:srgbClr val="FFFF00"/>
              </a:highlight>
            </a:endParaRPr>
          </a:p>
        </p:txBody>
      </p:sp>
      <p:sp>
        <p:nvSpPr>
          <p:cNvPr id="4" name="Slide Number Placeholder 3"/>
          <p:cNvSpPr>
            <a:spLocks noGrp="1"/>
          </p:cNvSpPr>
          <p:nvPr>
            <p:ph type="sldNum" sz="quarter" idx="5"/>
          </p:nvPr>
        </p:nvSpPr>
        <p:spPr/>
        <p:txBody>
          <a:bodyPr/>
          <a:lstStyle/>
          <a:p>
            <a:fld id="{ABE2779E-D1FA-B94E-B00B-BB69D64E6083}" type="slidenum">
              <a:rPr lang="en-US" smtClean="0"/>
              <a:pPr/>
              <a:t>8</a:t>
            </a:fld>
            <a:endParaRPr lang="en-US"/>
          </a:p>
        </p:txBody>
      </p:sp>
    </p:spTree>
    <p:extLst>
      <p:ext uri="{BB962C8B-B14F-4D97-AF65-F5344CB8AC3E}">
        <p14:creationId xmlns:p14="http://schemas.microsoft.com/office/powerpoint/2010/main" val="5463112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30274" y="3373438"/>
            <a:ext cx="7451725" cy="3484562"/>
          </a:xfrm>
        </p:spPr>
        <p:txBody>
          <a:bodyPr/>
          <a:lstStyle/>
          <a:p>
            <a:pPr marL="171450" indent="-171450">
              <a:buFont typeface="Arial" panose="020B0604020202020204" pitchFamily="34" charset="0"/>
              <a:buChar char="•"/>
            </a:pPr>
            <a:r>
              <a:rPr lang="en-US" strike="noStrike" baseline="0" dirty="0"/>
              <a:t>The first condition is…</a:t>
            </a:r>
          </a:p>
          <a:p>
            <a:pPr marL="171450" indent="-171450">
              <a:buFont typeface="Arial" panose="020B0604020202020204" pitchFamily="34" charset="0"/>
              <a:buChar char="•"/>
            </a:pPr>
            <a:r>
              <a:rPr lang="en-US" dirty="0"/>
              <a:t>For example, a QCA or trafficking may occur at a physical workplace or arise in the context of an employer-employee relationship.</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For purposes of trafficking, it does not matter if the worker never actually performed any work or is no longer working at that location or for that same employer.</a:t>
            </a:r>
          </a:p>
          <a:p>
            <a:pPr marL="6286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For example, if a worker </a:t>
            </a:r>
            <a:r>
              <a:rPr lang="en-US" b="1" dirty="0"/>
              <a:t>was</a:t>
            </a:r>
            <a:r>
              <a:rPr lang="en-US" dirty="0"/>
              <a:t> </a:t>
            </a:r>
            <a:r>
              <a:rPr lang="en-US" dirty="0">
                <a:solidFill>
                  <a:srgbClr val="000000"/>
                </a:solidFill>
              </a:rPr>
              <a:t>trafficked into the United States by their current or former employer, the trafficking crime </a:t>
            </a:r>
            <a:r>
              <a:rPr lang="en-US" b="1" dirty="0">
                <a:solidFill>
                  <a:srgbClr val="000000"/>
                </a:solidFill>
              </a:rPr>
              <a:t>arose</a:t>
            </a:r>
            <a:r>
              <a:rPr lang="en-US" dirty="0">
                <a:solidFill>
                  <a:srgbClr val="000000"/>
                </a:solidFill>
              </a:rPr>
              <a:t> in the context of a work environment or employment relationship.</a:t>
            </a:r>
            <a:endParaRPr lang="en-US" dirty="0"/>
          </a:p>
        </p:txBody>
      </p:sp>
      <p:sp>
        <p:nvSpPr>
          <p:cNvPr id="4" name="Slide Number Placeholder 3"/>
          <p:cNvSpPr>
            <a:spLocks noGrp="1"/>
          </p:cNvSpPr>
          <p:nvPr>
            <p:ph type="sldNum" sz="quarter" idx="5"/>
          </p:nvPr>
        </p:nvSpPr>
        <p:spPr/>
        <p:txBody>
          <a:bodyPr/>
          <a:lstStyle/>
          <a:p>
            <a:fld id="{ABE2779E-D1FA-B94E-B00B-BB69D64E6083}" type="slidenum">
              <a:rPr lang="en-US" smtClean="0"/>
              <a:pPr/>
              <a:t>9</a:t>
            </a:fld>
            <a:endParaRPr lang="en-US"/>
          </a:p>
        </p:txBody>
      </p:sp>
    </p:spTree>
    <p:extLst>
      <p:ext uri="{BB962C8B-B14F-4D97-AF65-F5344CB8AC3E}">
        <p14:creationId xmlns:p14="http://schemas.microsoft.com/office/powerpoint/2010/main" val="15010571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514600"/>
            <a:ext cx="7772400" cy="1085850"/>
          </a:xfrm>
          <a:prstGeom prst="rect">
            <a:avLst/>
          </a:prstGeom>
        </p:spPr>
        <p:txBody>
          <a:bodyPr anchor="ctr"/>
          <a:lstStyle>
            <a:lvl1pPr>
              <a:defRPr>
                <a:solidFill>
                  <a:srgbClr val="182C83"/>
                </a:solidFill>
              </a:defRPr>
            </a:lvl1p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cxnSp>
        <p:nvCxnSpPr>
          <p:cNvPr id="5" name="Straight Connector 4"/>
          <p:cNvCxnSpPr/>
          <p:nvPr userDrawn="1"/>
        </p:nvCxnSpPr>
        <p:spPr>
          <a:xfrm>
            <a:off x="1524000" y="3733800"/>
            <a:ext cx="6096000" cy="0"/>
          </a:xfrm>
          <a:prstGeom prst="line">
            <a:avLst/>
          </a:prstGeom>
          <a:ln w="3175" cmpd="sng">
            <a:solidFill>
              <a:srgbClr val="0070C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076515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047341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004969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572657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477000" cy="1143000"/>
          </a:xfrm>
          <a:prstGeom prst="rect">
            <a:avLst/>
          </a:prstGeom>
        </p:spPr>
        <p:txBody>
          <a:bodyPr anchor="ctr"/>
          <a:lstStyle>
            <a:lvl1pPr algn="l">
              <a:lnSpc>
                <a:spcPct val="90000"/>
              </a:lnSpc>
              <a:defRPr>
                <a:solidFill>
                  <a:srgbClr val="FFFFFF"/>
                </a:solidFill>
              </a:defRPr>
            </a:lvl1pPr>
          </a:lstStyle>
          <a:p>
            <a:r>
              <a:rPr lang="en-US"/>
              <a:t>Click to edit Master title style</a:t>
            </a:r>
          </a:p>
        </p:txBody>
      </p:sp>
      <p:sp>
        <p:nvSpPr>
          <p:cNvPr id="3" name="Content Placeholder 2"/>
          <p:cNvSpPr>
            <a:spLocks noGrp="1"/>
          </p:cNvSpPr>
          <p:nvPr>
            <p:ph idx="1"/>
          </p:nvPr>
        </p:nvSpPr>
        <p:spPr>
          <a:xfrm>
            <a:off x="457200" y="2362200"/>
            <a:ext cx="8229600" cy="3763963"/>
          </a:xfrm>
          <a:prstGeom prst="rect">
            <a:avLst/>
          </a:prstGeom>
        </p:spPr>
        <p:txBody>
          <a:bodyPr/>
          <a:lstStyle>
            <a:lvl1pPr marL="342900" indent="-342900">
              <a:buClr>
                <a:srgbClr val="0070C0"/>
              </a:buClr>
              <a:buFont typeface="Wingdings" charset="2"/>
              <a:buChar char="§"/>
              <a:defRPr/>
            </a:lvl1pPr>
            <a:lvl3pPr>
              <a:buClr>
                <a:srgbClr val="0070C0"/>
              </a:buClr>
              <a:defRPr/>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80641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solidFill>
                  <a:srgbClr val="182C83"/>
                </a:solidFill>
              </a:defRPr>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4185911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324600" cy="1143000"/>
          </a:xfrm>
          <a:prstGeom prst="rect">
            <a:avLst/>
          </a:prstGeom>
        </p:spPr>
        <p:txBody>
          <a:bodyPr anchor="ctr"/>
          <a:lstStyle>
            <a:lvl1pPr algn="l">
              <a:lnSpc>
                <a:spcPct val="90000"/>
              </a:lnSpc>
              <a:defRPr>
                <a:solidFill>
                  <a:schemeClr val="bg1"/>
                </a:solidFill>
              </a:defRPr>
            </a:lvl1pPr>
          </a:lstStyle>
          <a:p>
            <a:r>
              <a:rPr lang="en-US"/>
              <a:t>Click to edit Master title style</a:t>
            </a:r>
          </a:p>
        </p:txBody>
      </p:sp>
      <p:sp>
        <p:nvSpPr>
          <p:cNvPr id="3" name="Content Placeholder 2"/>
          <p:cNvSpPr>
            <a:spLocks noGrp="1"/>
          </p:cNvSpPr>
          <p:nvPr>
            <p:ph sz="half" idx="1"/>
          </p:nvPr>
        </p:nvSpPr>
        <p:spPr>
          <a:xfrm>
            <a:off x="457200" y="2362200"/>
            <a:ext cx="4038600" cy="3763963"/>
          </a:xfrm>
          <a:prstGeom prst="rect">
            <a:avLst/>
          </a:prstGeom>
        </p:spPr>
        <p:txBody>
          <a:bodyPr/>
          <a:lstStyle>
            <a:lvl1pPr marL="342900" indent="-342900">
              <a:buClr>
                <a:srgbClr val="0070C0"/>
              </a:buClr>
              <a:buFont typeface="Wingdings" charset="2"/>
              <a:buChar char="§"/>
              <a:defRPr sz="2800"/>
            </a:lvl1pPr>
            <a:lvl2pPr>
              <a:defRPr sz="2400"/>
            </a:lvl2pPr>
            <a:lvl3pPr>
              <a:buClr>
                <a:srgbClr val="182C83"/>
              </a:buCl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2362200"/>
            <a:ext cx="4038600" cy="3763963"/>
          </a:xfrm>
          <a:prstGeom prst="rect">
            <a:avLst/>
          </a:prstGeom>
        </p:spPr>
        <p:txBody>
          <a:bodyPr/>
          <a:lstStyle>
            <a:lvl1pPr marL="342900" indent="-342900">
              <a:buClr>
                <a:srgbClr val="0070C0"/>
              </a:buClr>
              <a:buFont typeface="Wingdings" charset="2"/>
              <a:buChar char="§"/>
              <a:defRPr sz="2800"/>
            </a:lvl1pPr>
            <a:lvl2pPr>
              <a:defRPr sz="2400"/>
            </a:lvl2pPr>
            <a:lvl3pPr>
              <a:buClr>
                <a:srgbClr val="182C83"/>
              </a:buCl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31144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5943600" cy="1143000"/>
          </a:xfrm>
          <a:prstGeom prst="rect">
            <a:avLst/>
          </a:prstGeom>
        </p:spPr>
        <p:txBody>
          <a:bodyPr anchor="ctr"/>
          <a:lstStyle>
            <a:lvl1pPr algn="l">
              <a:lnSpc>
                <a:spcPct val="90000"/>
              </a:lnSpc>
              <a:defRPr>
                <a:solidFill>
                  <a:srgbClr val="FFFFFF"/>
                </a:solidFill>
              </a:defRPr>
            </a:lvl1pPr>
          </a:lstStyle>
          <a:p>
            <a:r>
              <a:rPr lang="en-US"/>
              <a:t>Click to edit Master title style</a:t>
            </a:r>
          </a:p>
        </p:txBody>
      </p:sp>
      <p:sp>
        <p:nvSpPr>
          <p:cNvPr id="3" name="Text Placeholder 2"/>
          <p:cNvSpPr>
            <a:spLocks noGrp="1"/>
          </p:cNvSpPr>
          <p:nvPr>
            <p:ph type="body" idx="1"/>
          </p:nvPr>
        </p:nvSpPr>
        <p:spPr>
          <a:xfrm>
            <a:off x="457200" y="2419350"/>
            <a:ext cx="4040188" cy="639762"/>
          </a:xfrm>
          <a:prstGeom prst="rect">
            <a:avLst/>
          </a:prstGeom>
        </p:spPr>
        <p:txBody>
          <a:bodyPr anchor="b"/>
          <a:lstStyle>
            <a:lvl1pPr marL="0" indent="0">
              <a:buNone/>
              <a:defRPr sz="2400" b="1">
                <a:solidFill>
                  <a:srgbClr val="182C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3059112"/>
            <a:ext cx="4040188" cy="2960688"/>
          </a:xfrm>
          <a:prstGeom prst="rect">
            <a:avLst/>
          </a:prstGeom>
        </p:spPr>
        <p:txBody>
          <a:bodyPr/>
          <a:lstStyle>
            <a:lvl1pPr marL="342900" indent="-342900">
              <a:buClr>
                <a:srgbClr val="0070C0"/>
              </a:buClr>
              <a:buFont typeface="Wingdings" charset="2"/>
              <a:buChar char="§"/>
              <a:defRPr sz="2400"/>
            </a:lvl1pPr>
            <a:lvl2pPr>
              <a:defRPr sz="2000"/>
            </a:lvl2pPr>
            <a:lvl3pPr>
              <a:buClr>
                <a:srgbClr val="182C83"/>
              </a:buCl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2419350"/>
            <a:ext cx="4041775" cy="639762"/>
          </a:xfrm>
          <a:prstGeom prst="rect">
            <a:avLst/>
          </a:prstGeom>
        </p:spPr>
        <p:txBody>
          <a:bodyPr anchor="b"/>
          <a:lstStyle>
            <a:lvl1pPr marL="0" indent="0">
              <a:buNone/>
              <a:defRPr sz="2400" b="1">
                <a:solidFill>
                  <a:srgbClr val="182C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3059112"/>
            <a:ext cx="4041775" cy="2960688"/>
          </a:xfrm>
          <a:prstGeom prst="rect">
            <a:avLst/>
          </a:prstGeom>
        </p:spPr>
        <p:txBody>
          <a:bodyPr/>
          <a:lstStyle>
            <a:lvl1pPr marL="342900" indent="-342900">
              <a:buClr>
                <a:srgbClr val="0070C0"/>
              </a:buClr>
              <a:buFont typeface="Wingdings" charset="2"/>
              <a:buChar char="§"/>
              <a:defRPr sz="2400"/>
            </a:lvl1pPr>
            <a:lvl2pPr>
              <a:defRPr sz="2000"/>
            </a:lvl2pPr>
            <a:lvl3pPr>
              <a:buClr>
                <a:srgbClr val="182C83"/>
              </a:buCl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400135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781800" cy="1143000"/>
          </a:xfrm>
          <a:prstGeom prst="rect">
            <a:avLst/>
          </a:prstGeom>
        </p:spPr>
        <p:txBody>
          <a:bodyPr anchor="ctr"/>
          <a:lstStyle>
            <a:lvl1pPr algn="l">
              <a:lnSpc>
                <a:spcPct val="90000"/>
              </a:lnSpc>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12063025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92193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1676400"/>
            <a:ext cx="8229600" cy="1143000"/>
          </a:xfrm>
          <a:prstGeom prst="rect">
            <a:avLst/>
          </a:prstGeom>
        </p:spPr>
        <p:txBody>
          <a:bodyPr/>
          <a:lstStyle>
            <a:lvl1pPr>
              <a:defRPr/>
            </a:lvl1pPr>
          </a:lstStyle>
          <a:p>
            <a:r>
              <a:rPr lang="en-US"/>
              <a:t>OSHA</a:t>
            </a:r>
          </a:p>
        </p:txBody>
      </p:sp>
    </p:spTree>
    <p:extLst>
      <p:ext uri="{BB962C8B-B14F-4D97-AF65-F5344CB8AC3E}">
        <p14:creationId xmlns:p14="http://schemas.microsoft.com/office/powerpoint/2010/main" val="1484160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419759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0" name="Picture 22"/>
          <p:cNvPicPr>
            <a:picLocks noChangeAspect="1" noChangeArrowheads="1"/>
          </p:cNvPicPr>
          <p:nvPr userDrawn="1"/>
        </p:nvPicPr>
        <p:blipFill>
          <a:blip r:embed="rId14" cstate="email">
            <a:extLst>
              <a:ext uri="{28A0092B-C50C-407E-A947-70E740481C1C}">
                <a14:useLocalDpi xmlns:a14="http://schemas.microsoft.com/office/drawing/2010/main" val="0"/>
              </a:ext>
            </a:extLst>
          </a:blip>
          <a:stretch>
            <a:fillRect/>
          </a:stretch>
        </p:blipFill>
        <p:spPr bwMode="auto">
          <a:xfrm>
            <a:off x="6934200" y="6248400"/>
            <a:ext cx="1905000" cy="309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descr="presentation_top.jpg"/>
          <p:cNvPicPr>
            <a:picLocks noChangeAspect="1"/>
          </p:cNvPicPr>
          <p:nvPr userDrawn="1"/>
        </p:nvPicPr>
        <p:blipFill rotWithShape="1">
          <a:blip r:embed="rId15" cstate="email">
            <a:extLst>
              <a:ext uri="{28A0092B-C50C-407E-A947-70E740481C1C}">
                <a14:useLocalDpi xmlns:a14="http://schemas.microsoft.com/office/drawing/2010/main" val="0"/>
              </a:ext>
            </a:extLst>
          </a:blip>
          <a:srcRect r="4762"/>
          <a:stretch/>
        </p:blipFill>
        <p:spPr>
          <a:xfrm>
            <a:off x="-2" y="0"/>
            <a:ext cx="9171432" cy="2216429"/>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56" r:id="rId9"/>
    <p:sldLayoutId id="2147483657" r:id="rId10"/>
    <p:sldLayoutId id="2147483658" r:id="rId11"/>
    <p:sldLayoutId id="2147483659" r:id="rId12"/>
  </p:sldLayoutIdLst>
  <p:txStyles>
    <p:titleStyle>
      <a:lvl1pPr algn="ctr" rtl="0" eaLnBrk="0" fontAlgn="base" hangingPunct="0">
        <a:spcBef>
          <a:spcPct val="0"/>
        </a:spcBef>
        <a:spcAft>
          <a:spcPct val="0"/>
        </a:spcAft>
        <a:defRPr sz="4000" b="1">
          <a:solidFill>
            <a:schemeClr val="accent2"/>
          </a:solidFill>
          <a:latin typeface="+mj-lt"/>
          <a:ea typeface="ＭＳ Ｐゴシック" charset="0"/>
          <a:cs typeface="+mj-cs"/>
        </a:defRPr>
      </a:lvl1pPr>
      <a:lvl2pPr algn="ctr" rtl="0" eaLnBrk="0" fontAlgn="base" hangingPunct="0">
        <a:spcBef>
          <a:spcPct val="0"/>
        </a:spcBef>
        <a:spcAft>
          <a:spcPct val="0"/>
        </a:spcAft>
        <a:defRPr sz="4000" b="1">
          <a:solidFill>
            <a:schemeClr val="accent2"/>
          </a:solidFill>
          <a:latin typeface="Arial" charset="0"/>
          <a:ea typeface="ＭＳ Ｐゴシック" charset="0"/>
        </a:defRPr>
      </a:lvl2pPr>
      <a:lvl3pPr algn="ctr" rtl="0" eaLnBrk="0" fontAlgn="base" hangingPunct="0">
        <a:spcBef>
          <a:spcPct val="0"/>
        </a:spcBef>
        <a:spcAft>
          <a:spcPct val="0"/>
        </a:spcAft>
        <a:defRPr sz="4000" b="1">
          <a:solidFill>
            <a:schemeClr val="accent2"/>
          </a:solidFill>
          <a:latin typeface="Arial" charset="0"/>
          <a:ea typeface="ＭＳ Ｐゴシック" charset="0"/>
        </a:defRPr>
      </a:lvl3pPr>
      <a:lvl4pPr algn="ctr" rtl="0" eaLnBrk="0" fontAlgn="base" hangingPunct="0">
        <a:spcBef>
          <a:spcPct val="0"/>
        </a:spcBef>
        <a:spcAft>
          <a:spcPct val="0"/>
        </a:spcAft>
        <a:defRPr sz="4000" b="1">
          <a:solidFill>
            <a:schemeClr val="accent2"/>
          </a:solidFill>
          <a:latin typeface="Arial" charset="0"/>
          <a:ea typeface="ＭＳ Ｐゴシック" charset="0"/>
        </a:defRPr>
      </a:lvl4pPr>
      <a:lvl5pPr algn="ctr" rtl="0" eaLnBrk="0" fontAlgn="base" hangingPunct="0">
        <a:spcBef>
          <a:spcPct val="0"/>
        </a:spcBef>
        <a:spcAft>
          <a:spcPct val="0"/>
        </a:spcAft>
        <a:defRPr sz="4000" b="1">
          <a:solidFill>
            <a:schemeClr val="accent2"/>
          </a:solidFill>
          <a:latin typeface="Arial" charset="0"/>
          <a:ea typeface="ＭＳ Ｐゴシック" charset="0"/>
        </a:defRPr>
      </a:lvl5pPr>
      <a:lvl6pPr marL="457200" algn="ctr" rtl="0" fontAlgn="base">
        <a:spcBef>
          <a:spcPct val="0"/>
        </a:spcBef>
        <a:spcAft>
          <a:spcPct val="0"/>
        </a:spcAft>
        <a:defRPr sz="4000" b="1">
          <a:solidFill>
            <a:schemeClr val="accent2"/>
          </a:solidFill>
          <a:latin typeface="Arial" charset="0"/>
        </a:defRPr>
      </a:lvl6pPr>
      <a:lvl7pPr marL="914400" algn="ctr" rtl="0" fontAlgn="base">
        <a:spcBef>
          <a:spcPct val="0"/>
        </a:spcBef>
        <a:spcAft>
          <a:spcPct val="0"/>
        </a:spcAft>
        <a:defRPr sz="4000" b="1">
          <a:solidFill>
            <a:schemeClr val="accent2"/>
          </a:solidFill>
          <a:latin typeface="Arial" charset="0"/>
        </a:defRPr>
      </a:lvl7pPr>
      <a:lvl8pPr marL="1371600" algn="ctr" rtl="0" fontAlgn="base">
        <a:spcBef>
          <a:spcPct val="0"/>
        </a:spcBef>
        <a:spcAft>
          <a:spcPct val="0"/>
        </a:spcAft>
        <a:defRPr sz="4000" b="1">
          <a:solidFill>
            <a:schemeClr val="accent2"/>
          </a:solidFill>
          <a:latin typeface="Arial" charset="0"/>
        </a:defRPr>
      </a:lvl8pPr>
      <a:lvl9pPr marL="1828800" algn="ctr" rtl="0" fontAlgn="base">
        <a:spcBef>
          <a:spcPct val="0"/>
        </a:spcBef>
        <a:spcAft>
          <a:spcPct val="0"/>
        </a:spcAft>
        <a:defRPr sz="4000" b="1">
          <a:solidFill>
            <a:schemeClr val="accent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dhs.gov/publication/u-visa-law-enforcement-certification-resource-guide"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whistleblowers.gov/ut_visa"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s://www.whistleblowers.gov/sites/default/files/publications/OSHA4206.pdf"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www.osha.gov/sites/default/files/publications/OSHA4205.pdf"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s://www.osha.gov/sites/default/files/publications/OSHA4193.pdf"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OSHA-UTV-Certification@dol.gov"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noChangeArrowheads="1"/>
          </p:cNvSpPr>
          <p:nvPr>
            <p:ph type="ctrTitle"/>
          </p:nvPr>
        </p:nvSpPr>
        <p:spPr bwMode="auto">
          <a:xfrm>
            <a:off x="0" y="2284412"/>
            <a:ext cx="9144000" cy="16017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80000"/>
              </a:lnSpc>
              <a:spcBef>
                <a:spcPts val="0"/>
              </a:spcBef>
              <a:spcAft>
                <a:spcPts val="0"/>
              </a:spcAft>
            </a:pPr>
            <a:r>
              <a:rPr lang="en-US" altLang="en-US" sz="5400" dirty="0">
                <a:solidFill>
                  <a:srgbClr val="0070C0"/>
                </a:solidFill>
                <a:latin typeface="Calibri" panose="020F0502020204030204" pitchFamily="34" charset="0"/>
              </a:rPr>
              <a:t>OSHA’s U &amp; T Visa Certification Program</a:t>
            </a:r>
            <a:endParaRPr lang="en-US" altLang="en-US" sz="1600" dirty="0">
              <a:solidFill>
                <a:srgbClr val="0070C0"/>
              </a:solidFill>
              <a:latin typeface="Calibri" panose="020F0502020204030204" pitchFamily="34" charset="0"/>
            </a:endParaRPr>
          </a:p>
        </p:txBody>
      </p:sp>
      <p:sp>
        <p:nvSpPr>
          <p:cNvPr id="10" name="Rectangle 3"/>
          <p:cNvSpPr>
            <a:spLocks noGrp="1" noChangeArrowheads="1"/>
          </p:cNvSpPr>
          <p:nvPr>
            <p:ph type="subTitle" idx="1"/>
          </p:nvPr>
        </p:nvSpPr>
        <p:spPr bwMode="auto">
          <a:xfrm>
            <a:off x="0" y="4038600"/>
            <a:ext cx="9144000" cy="20574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spcBef>
                <a:spcPts val="0"/>
              </a:spcBef>
              <a:spcAft>
                <a:spcPts val="600"/>
              </a:spcAft>
              <a:defRPr/>
            </a:pPr>
            <a:r>
              <a:rPr lang="en-US" altLang="en-US" sz="2800" b="1" dirty="0">
                <a:solidFill>
                  <a:schemeClr val="tx1">
                    <a:lumMod val="75000"/>
                    <a:lumOff val="25000"/>
                  </a:schemeClr>
                </a:solidFill>
                <a:latin typeface="Calibri" pitchFamily="34" charset="0"/>
              </a:rPr>
              <a:t>Presenter’s Name</a:t>
            </a:r>
          </a:p>
          <a:p>
            <a:pPr>
              <a:spcBef>
                <a:spcPts val="0"/>
              </a:spcBef>
              <a:spcAft>
                <a:spcPts val="0"/>
              </a:spcAft>
              <a:defRPr/>
            </a:pPr>
            <a:r>
              <a:rPr lang="en-US" altLang="en-US" sz="2000" b="1" dirty="0">
                <a:latin typeface="Calibri" pitchFamily="34" charset="0"/>
              </a:rPr>
              <a:t>Presenter’s Title</a:t>
            </a:r>
          </a:p>
          <a:p>
            <a:pPr>
              <a:spcBef>
                <a:spcPts val="0"/>
              </a:spcBef>
              <a:spcAft>
                <a:spcPts val="0"/>
              </a:spcAft>
              <a:defRPr/>
            </a:pPr>
            <a:r>
              <a:rPr lang="en-US" altLang="en-US" sz="2000" b="1" dirty="0">
                <a:latin typeface="Calibri" pitchFamily="34" charset="0"/>
              </a:rPr>
              <a:t>Presenter’s Office Location</a:t>
            </a:r>
          </a:p>
        </p:txBody>
      </p:sp>
      <p:sp>
        <p:nvSpPr>
          <p:cNvPr id="5" name="TextBox 4">
            <a:extLst>
              <a:ext uri="{FF2B5EF4-FFF2-40B4-BE49-F238E27FC236}">
                <a16:creationId xmlns:a16="http://schemas.microsoft.com/office/drawing/2014/main" id="{3B849CC4-F23D-6B7B-DAF5-996A88FCFBEF}"/>
              </a:ext>
            </a:extLst>
          </p:cNvPr>
          <p:cNvSpPr txBox="1"/>
          <p:nvPr/>
        </p:nvSpPr>
        <p:spPr>
          <a:xfrm>
            <a:off x="314325" y="6248400"/>
            <a:ext cx="4906734" cy="369332"/>
          </a:xfrm>
          <a:prstGeom prst="rect">
            <a:avLst/>
          </a:prstGeom>
          <a:noFill/>
        </p:spPr>
        <p:txBody>
          <a:bodyPr wrap="square">
            <a:spAutoFit/>
          </a:bodyPr>
          <a:lstStyle/>
          <a:p>
            <a:r>
              <a:rPr lang="en-US" sz="1800" b="1" dirty="0">
                <a:latin typeface="Calibri" panose="020F0502020204030204" pitchFamily="34" charset="0"/>
                <a:ea typeface="Calibri" panose="020F0502020204030204" pitchFamily="34" charset="0"/>
                <a:cs typeface="Calibri" panose="020F0502020204030204" pitchFamily="34" charset="0"/>
              </a:rPr>
              <a:t>Last Updated </a:t>
            </a:r>
            <a:r>
              <a:rPr lang="en-US" sz="1800" b="1" i="1" dirty="0">
                <a:latin typeface="Calibri" panose="020F0502020204030204" pitchFamily="34" charset="0"/>
                <a:ea typeface="Calibri" panose="020F0502020204030204" pitchFamily="34" charset="0"/>
                <a:cs typeface="Calibri" panose="020F0502020204030204" pitchFamily="34" charset="0"/>
              </a:rPr>
              <a:t>9/20/2024</a:t>
            </a:r>
          </a:p>
        </p:txBody>
      </p:sp>
    </p:spTree>
    <p:extLst>
      <p:ext uri="{BB962C8B-B14F-4D97-AF65-F5344CB8AC3E}">
        <p14:creationId xmlns:p14="http://schemas.microsoft.com/office/powerpoint/2010/main" val="2188628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A9AA9-5695-5000-2705-A01CD83801F7}"/>
              </a:ext>
            </a:extLst>
          </p:cNvPr>
          <p:cNvSpPr>
            <a:spLocks noGrp="1"/>
          </p:cNvSpPr>
          <p:nvPr>
            <p:ph type="title"/>
          </p:nvPr>
        </p:nvSpPr>
        <p:spPr>
          <a:xfrm>
            <a:off x="-18143" y="250371"/>
            <a:ext cx="9058275" cy="1371600"/>
          </a:xfrm>
        </p:spPr>
        <p:txBody>
          <a:bodyPr/>
          <a:lstStyle/>
          <a:p>
            <a:pPr algn="ctr"/>
            <a:r>
              <a:rPr lang="en-US" dirty="0"/>
              <a:t>Other requirements OSHA </a:t>
            </a:r>
            <a:br>
              <a:rPr lang="en-US" dirty="0"/>
            </a:br>
            <a:r>
              <a:rPr lang="en-US" dirty="0"/>
              <a:t>must assess</a:t>
            </a:r>
          </a:p>
        </p:txBody>
      </p:sp>
      <p:sp>
        <p:nvSpPr>
          <p:cNvPr id="3" name="Content Placeholder 2">
            <a:extLst>
              <a:ext uri="{FF2B5EF4-FFF2-40B4-BE49-F238E27FC236}">
                <a16:creationId xmlns:a16="http://schemas.microsoft.com/office/drawing/2014/main" id="{5A8613F9-62EC-511F-02E9-4E92DCBBAC5B}"/>
              </a:ext>
            </a:extLst>
          </p:cNvPr>
          <p:cNvSpPr>
            <a:spLocks noGrp="1"/>
          </p:cNvSpPr>
          <p:nvPr>
            <p:ph idx="1"/>
          </p:nvPr>
        </p:nvSpPr>
        <p:spPr>
          <a:xfrm>
            <a:off x="85725" y="2286000"/>
            <a:ext cx="8972550" cy="4343400"/>
          </a:xfrm>
        </p:spPr>
        <p:txBody>
          <a:bodyPr/>
          <a:lstStyle/>
          <a:p>
            <a:pPr lvl="1"/>
            <a:r>
              <a:rPr lang="en-US" b="1" dirty="0">
                <a:latin typeface="Calibri" panose="020F0502020204030204" pitchFamily="34" charset="0"/>
                <a:cs typeface="Calibri" panose="020F0502020204030204" pitchFamily="34" charset="0"/>
              </a:rPr>
              <a:t>The U visa petitioner or T visa applicant is a victim of a QCA (U visa) or a victim of trafficking (T visa)</a:t>
            </a:r>
          </a:p>
          <a:p>
            <a:pPr lvl="1"/>
            <a:r>
              <a:rPr lang="en-US" b="1" dirty="0">
                <a:latin typeface="Calibri" panose="020F0502020204030204" pitchFamily="34" charset="0"/>
                <a:cs typeface="Calibri" panose="020F0502020204030204" pitchFamily="34" charset="0"/>
              </a:rPr>
              <a:t>The U visa petitioner or T visa applicant has been or is likely to be helpful (U visa) or cooperative (T visa) in the detection, investigation, or prosecution of the QCA or the trafficking crime</a:t>
            </a:r>
          </a:p>
          <a:p>
            <a:pPr lvl="1"/>
            <a:r>
              <a:rPr lang="en-US" dirty="0">
                <a:hlinkClick r:id="rId3"/>
              </a:rPr>
              <a:t>U and T Visa Law Enforcement Resources | Homeland Security (dhs.gov)</a:t>
            </a:r>
            <a:endParaRPr lang="en-US" b="1" dirty="0">
              <a:latin typeface="Calibri" panose="020F0502020204030204" pitchFamily="34" charset="0"/>
              <a:cs typeface="Calibri" panose="020F0502020204030204" pitchFamily="34" charset="0"/>
            </a:endParaRPr>
          </a:p>
          <a:p>
            <a:pPr lvl="1"/>
            <a:endParaRPr lang="en-US" sz="1600" b="1" dirty="0">
              <a:latin typeface="Calibri" panose="020F0502020204030204" pitchFamily="34" charset="0"/>
              <a:cs typeface="Calibri" panose="020F0502020204030204" pitchFamily="34" charset="0"/>
            </a:endParaRPr>
          </a:p>
          <a:p>
            <a:pPr lvl="1"/>
            <a:endParaRPr lang="en-US" sz="2000" b="1" dirty="0">
              <a:latin typeface="Calibri" panose="020F0502020204030204" pitchFamily="34" charset="0"/>
              <a:cs typeface="Calibri" panose="020F0502020204030204" pitchFamily="34" charset="0"/>
            </a:endParaRPr>
          </a:p>
          <a:p>
            <a:pPr lvl="1"/>
            <a:endParaRPr lang="en-US" sz="20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344151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A9AA9-5695-5000-2705-A01CD83801F7}"/>
              </a:ext>
            </a:extLst>
          </p:cNvPr>
          <p:cNvSpPr>
            <a:spLocks noGrp="1"/>
          </p:cNvSpPr>
          <p:nvPr>
            <p:ph type="title"/>
          </p:nvPr>
        </p:nvSpPr>
        <p:spPr>
          <a:xfrm>
            <a:off x="152400" y="274638"/>
            <a:ext cx="8991600" cy="1630362"/>
          </a:xfrm>
        </p:spPr>
        <p:txBody>
          <a:bodyPr/>
          <a:lstStyle/>
          <a:p>
            <a:pPr algn="ctr"/>
            <a:r>
              <a:rPr lang="en-US" dirty="0"/>
              <a:t>What does OSHA staff consider while processing requests?</a:t>
            </a:r>
          </a:p>
        </p:txBody>
      </p:sp>
      <p:sp>
        <p:nvSpPr>
          <p:cNvPr id="3" name="Content Placeholder 2">
            <a:extLst>
              <a:ext uri="{FF2B5EF4-FFF2-40B4-BE49-F238E27FC236}">
                <a16:creationId xmlns:a16="http://schemas.microsoft.com/office/drawing/2014/main" id="{5A8613F9-62EC-511F-02E9-4E92DCBBAC5B}"/>
              </a:ext>
            </a:extLst>
          </p:cNvPr>
          <p:cNvSpPr>
            <a:spLocks noGrp="1"/>
          </p:cNvSpPr>
          <p:nvPr>
            <p:ph idx="1"/>
          </p:nvPr>
        </p:nvSpPr>
        <p:spPr>
          <a:xfrm>
            <a:off x="310243" y="2217102"/>
            <a:ext cx="8757557" cy="4343400"/>
          </a:xfrm>
        </p:spPr>
        <p:txBody>
          <a:bodyPr/>
          <a:lstStyle/>
          <a:p>
            <a:r>
              <a:rPr lang="en-US" b="1" dirty="0">
                <a:latin typeface="Calibri" panose="020F0502020204030204" pitchFamily="34" charset="0"/>
                <a:cs typeface="Calibri" panose="020F0502020204030204" pitchFamily="34" charset="0"/>
              </a:rPr>
              <a:t>Confidentiality</a:t>
            </a:r>
          </a:p>
          <a:p>
            <a:r>
              <a:rPr lang="en-US" b="1" dirty="0">
                <a:latin typeface="Calibri" panose="020F0502020204030204" pitchFamily="34" charset="0"/>
                <a:cs typeface="Calibri" panose="020F0502020204030204" pitchFamily="34" charset="0"/>
              </a:rPr>
              <a:t>Safety of individuals involved</a:t>
            </a:r>
          </a:p>
          <a:p>
            <a:r>
              <a:rPr lang="en-US" b="1" dirty="0">
                <a:latin typeface="Calibri" panose="020F0502020204030204" pitchFamily="34" charset="0"/>
                <a:cs typeface="Calibri" panose="020F0502020204030204" pitchFamily="34" charset="0"/>
              </a:rPr>
              <a:t>Possible limited English proficiency</a:t>
            </a:r>
          </a:p>
          <a:p>
            <a:pPr lvl="1"/>
            <a:r>
              <a:rPr lang="en-US" b="1" dirty="0">
                <a:latin typeface="Calibri" panose="020F0502020204030204" pitchFamily="34" charset="0"/>
                <a:cs typeface="Calibri" panose="020F0502020204030204" pitchFamily="34" charset="0"/>
              </a:rPr>
              <a:t>Interpreters available when speaker’s native language isn’t English</a:t>
            </a:r>
          </a:p>
          <a:p>
            <a:r>
              <a:rPr lang="en-US" b="1" dirty="0">
                <a:latin typeface="Calibri" panose="020F0502020204030204" pitchFamily="34" charset="0"/>
                <a:cs typeface="Calibri" panose="020F0502020204030204" pitchFamily="34" charset="0"/>
              </a:rPr>
              <a:t>Focus on centering victims and minimizing trauma</a:t>
            </a:r>
          </a:p>
          <a:p>
            <a:endParaRPr lang="en-US"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929349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A9AA9-5695-5000-2705-A01CD83801F7}"/>
              </a:ext>
            </a:extLst>
          </p:cNvPr>
          <p:cNvSpPr>
            <a:spLocks noGrp="1"/>
          </p:cNvSpPr>
          <p:nvPr>
            <p:ph type="title"/>
          </p:nvPr>
        </p:nvSpPr>
        <p:spPr>
          <a:xfrm>
            <a:off x="304800" y="381000"/>
            <a:ext cx="8763000" cy="1477962"/>
          </a:xfrm>
        </p:spPr>
        <p:txBody>
          <a:bodyPr/>
          <a:lstStyle/>
          <a:p>
            <a:pPr algn="ctr"/>
            <a:r>
              <a:rPr lang="en-US" dirty="0"/>
              <a:t>Additional DOL resources</a:t>
            </a:r>
          </a:p>
        </p:txBody>
      </p:sp>
      <p:sp>
        <p:nvSpPr>
          <p:cNvPr id="3" name="Content Placeholder 2">
            <a:extLst>
              <a:ext uri="{FF2B5EF4-FFF2-40B4-BE49-F238E27FC236}">
                <a16:creationId xmlns:a16="http://schemas.microsoft.com/office/drawing/2014/main" id="{5A8613F9-62EC-511F-02E9-4E92DCBBAC5B}"/>
              </a:ext>
            </a:extLst>
          </p:cNvPr>
          <p:cNvSpPr>
            <a:spLocks noGrp="1"/>
          </p:cNvSpPr>
          <p:nvPr>
            <p:ph idx="1"/>
          </p:nvPr>
        </p:nvSpPr>
        <p:spPr>
          <a:xfrm>
            <a:off x="152400" y="2362200"/>
            <a:ext cx="8763000" cy="4419600"/>
          </a:xfrm>
        </p:spPr>
        <p:txBody>
          <a:bodyPr/>
          <a:lstStyle/>
          <a:p>
            <a:r>
              <a:rPr lang="en-US" sz="3200" b="1" dirty="0">
                <a:latin typeface="Calibri" panose="020F0502020204030204" pitchFamily="34" charset="0"/>
                <a:ea typeface="ＭＳ Ｐゴシック"/>
                <a:cs typeface="Calibri" panose="020F0502020204030204" pitchFamily="34" charset="0"/>
              </a:rPr>
              <a:t>OSHA’s U&amp;T Visa Certification Website </a:t>
            </a:r>
            <a:r>
              <a:rPr lang="en-US" sz="3200" b="1" dirty="0">
                <a:latin typeface="Calibri" panose="020F0502020204030204" pitchFamily="34" charset="0"/>
                <a:cs typeface="Calibri" panose="020F0502020204030204" pitchFamily="34" charset="0"/>
              </a:rPr>
              <a:t>(</a:t>
            </a:r>
            <a:r>
              <a:rPr lang="en-US" sz="3200" b="1" u="sng" dirty="0">
                <a:solidFill>
                  <a:srgbClr val="0563C1"/>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https://www.whistleblowers.gov/ut_visa</a:t>
            </a:r>
            <a:r>
              <a:rPr lang="en-US" sz="3200" b="1" dirty="0">
                <a:latin typeface="Calibri" panose="020F0502020204030204" pitchFamily="34" charset="0"/>
                <a:cs typeface="Calibri" panose="020F0502020204030204" pitchFamily="34" charset="0"/>
              </a:rPr>
              <a:t>)</a:t>
            </a:r>
            <a:endParaRPr lang="en-US" sz="3200" b="1" u="sng" dirty="0">
              <a:solidFill>
                <a:srgbClr val="0563C1"/>
              </a:solidFill>
              <a:latin typeface="Calibri" panose="020F0502020204030204" pitchFamily="34" charset="0"/>
              <a:cs typeface="Calibri" panose="020F0502020204030204" pitchFamily="34" charset="0"/>
            </a:endParaRPr>
          </a:p>
          <a:p>
            <a:r>
              <a:rPr lang="en-US" sz="3200" b="1" dirty="0">
                <a:latin typeface="Calibri" panose="020F0502020204030204" pitchFamily="34" charset="0"/>
                <a:cs typeface="Calibri" panose="020F0502020204030204" pitchFamily="34" charset="0"/>
              </a:rPr>
              <a:t>OSHA’s Human Trafficking Factsheet (</a:t>
            </a:r>
            <a:r>
              <a:rPr lang="en-US" sz="3200" b="1" u="sng" dirty="0">
                <a:solidFill>
                  <a:srgbClr val="0563C1"/>
                </a:solidFill>
                <a:latin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https://www.whistleblowers.gov/sites/default/files/publications/OSHA4206.pdf</a:t>
            </a:r>
            <a:r>
              <a:rPr lang="en-US" sz="3200" b="1"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21500509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A9AA9-5695-5000-2705-A01CD83801F7}"/>
              </a:ext>
            </a:extLst>
          </p:cNvPr>
          <p:cNvSpPr>
            <a:spLocks noGrp="1"/>
          </p:cNvSpPr>
          <p:nvPr>
            <p:ph type="title"/>
          </p:nvPr>
        </p:nvSpPr>
        <p:spPr>
          <a:xfrm>
            <a:off x="304800" y="381000"/>
            <a:ext cx="8763000" cy="1477962"/>
          </a:xfrm>
        </p:spPr>
        <p:txBody>
          <a:bodyPr/>
          <a:lstStyle/>
          <a:p>
            <a:pPr algn="ctr"/>
            <a:r>
              <a:rPr lang="en-US" dirty="0"/>
              <a:t>Additional DOL resources </a:t>
            </a:r>
          </a:p>
        </p:txBody>
      </p:sp>
      <p:sp>
        <p:nvSpPr>
          <p:cNvPr id="3" name="Content Placeholder 2">
            <a:extLst>
              <a:ext uri="{FF2B5EF4-FFF2-40B4-BE49-F238E27FC236}">
                <a16:creationId xmlns:a16="http://schemas.microsoft.com/office/drawing/2014/main" id="{5A8613F9-62EC-511F-02E9-4E92DCBBAC5B}"/>
              </a:ext>
            </a:extLst>
          </p:cNvPr>
          <p:cNvSpPr>
            <a:spLocks noGrp="1"/>
          </p:cNvSpPr>
          <p:nvPr>
            <p:ph idx="1"/>
          </p:nvPr>
        </p:nvSpPr>
        <p:spPr>
          <a:xfrm>
            <a:off x="152400" y="2362200"/>
            <a:ext cx="8763000" cy="4419600"/>
          </a:xfrm>
        </p:spPr>
        <p:txBody>
          <a:bodyPr/>
          <a:lstStyle/>
          <a:p>
            <a:r>
              <a:rPr lang="en-US" b="1" dirty="0">
                <a:latin typeface="Calibri" panose="020F0502020204030204" pitchFamily="34" charset="0"/>
                <a:cs typeface="Calibri" panose="020F0502020204030204" pitchFamily="34" charset="0"/>
              </a:rPr>
              <a:t>Wallet Cards</a:t>
            </a:r>
            <a:endParaRPr lang="en-US" b="1" strike="sngStrike" dirty="0">
              <a:latin typeface="Calibri" panose="020F0502020204030204" pitchFamily="34" charset="0"/>
              <a:cs typeface="Calibri" panose="020F0502020204030204" pitchFamily="34" charset="0"/>
            </a:endParaRPr>
          </a:p>
          <a:p>
            <a:pPr lvl="1"/>
            <a:r>
              <a:rPr lang="en-US" sz="3200" b="1" dirty="0">
                <a:latin typeface="Calibri" panose="020F0502020204030204" pitchFamily="34" charset="0"/>
                <a:cs typeface="Calibri" panose="020F0502020204030204" pitchFamily="34" charset="0"/>
              </a:rPr>
              <a:t>Identifying &amp; Reporting Labor Trafficking (</a:t>
            </a:r>
            <a:r>
              <a:rPr lang="en-US" sz="3200" b="1" dirty="0">
                <a:latin typeface="Calibri" panose="020F0502020204030204" pitchFamily="34" charset="0"/>
                <a:cs typeface="Calibri" panose="020F0502020204030204" pitchFamily="34" charset="0"/>
                <a:hlinkClick r:id="rId3"/>
              </a:rPr>
              <a:t>https://www.osha.gov/sites/default/files/publications/OSHA4205.pdf</a:t>
            </a:r>
            <a:r>
              <a:rPr lang="en-US" sz="3200" b="1" dirty="0">
                <a:latin typeface="Calibri" panose="020F0502020204030204" pitchFamily="34" charset="0"/>
                <a:cs typeface="Calibri" panose="020F0502020204030204" pitchFamily="34" charset="0"/>
              </a:rPr>
              <a:t>) </a:t>
            </a:r>
          </a:p>
          <a:p>
            <a:pPr lvl="1"/>
            <a:r>
              <a:rPr lang="en-US" sz="3200" b="1" dirty="0">
                <a:latin typeface="Calibri" panose="020F0502020204030204" pitchFamily="34" charset="0"/>
                <a:cs typeface="Calibri" panose="020F0502020204030204" pitchFamily="34" charset="0"/>
              </a:rPr>
              <a:t>Is Your Employer Putting Your Safety at Risk? (</a:t>
            </a:r>
            <a:r>
              <a:rPr lang="en-US" sz="3200" b="1" dirty="0">
                <a:latin typeface="Calibri" panose="020F0502020204030204" pitchFamily="34" charset="0"/>
                <a:cs typeface="Calibri" panose="020F0502020204030204" pitchFamily="34" charset="0"/>
                <a:hlinkClick r:id="rId4"/>
              </a:rPr>
              <a:t>https://www.osha.gov/sites/default/files/publications/OSHA4193.pdf</a:t>
            </a:r>
            <a:r>
              <a:rPr lang="en-US" sz="3200" b="1"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17110032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2BAD4F4F-8AD6-6052-50DE-664E7B4FCB96}"/>
              </a:ext>
            </a:extLst>
          </p:cNvPr>
          <p:cNvSpPr txBox="1">
            <a:spLocks noGrp="1"/>
          </p:cNvSpPr>
          <p:nvPr>
            <p:ph type="title" idx="4294967295"/>
          </p:nvPr>
        </p:nvSpPr>
        <p:spPr>
          <a:xfrm>
            <a:off x="304800" y="381000"/>
            <a:ext cx="8763000" cy="147796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rtl="0" eaLnBrk="0" fontAlgn="base" hangingPunct="0">
              <a:spcBef>
                <a:spcPct val="0"/>
              </a:spcBef>
              <a:spcAft>
                <a:spcPct val="0"/>
              </a:spcAft>
              <a:defRPr sz="4000" b="1">
                <a:solidFill>
                  <a:schemeClr val="accent2"/>
                </a:solidFill>
                <a:latin typeface="+mj-lt"/>
                <a:ea typeface="ＭＳ Ｐゴシック" charset="0"/>
                <a:cs typeface="+mj-cs"/>
              </a:defRPr>
            </a:lvl1pPr>
            <a:lvl2pPr algn="ctr" rtl="0" eaLnBrk="0" fontAlgn="base" hangingPunct="0">
              <a:spcBef>
                <a:spcPct val="0"/>
              </a:spcBef>
              <a:spcAft>
                <a:spcPct val="0"/>
              </a:spcAft>
              <a:defRPr sz="4000" b="1">
                <a:solidFill>
                  <a:schemeClr val="accent2"/>
                </a:solidFill>
                <a:latin typeface="Arial" charset="0"/>
                <a:ea typeface="ＭＳ Ｐゴシック" charset="0"/>
              </a:defRPr>
            </a:lvl2pPr>
            <a:lvl3pPr algn="ctr" rtl="0" eaLnBrk="0" fontAlgn="base" hangingPunct="0">
              <a:spcBef>
                <a:spcPct val="0"/>
              </a:spcBef>
              <a:spcAft>
                <a:spcPct val="0"/>
              </a:spcAft>
              <a:defRPr sz="4000" b="1">
                <a:solidFill>
                  <a:schemeClr val="accent2"/>
                </a:solidFill>
                <a:latin typeface="Arial" charset="0"/>
                <a:ea typeface="ＭＳ Ｐゴシック" charset="0"/>
              </a:defRPr>
            </a:lvl3pPr>
            <a:lvl4pPr algn="ctr" rtl="0" eaLnBrk="0" fontAlgn="base" hangingPunct="0">
              <a:spcBef>
                <a:spcPct val="0"/>
              </a:spcBef>
              <a:spcAft>
                <a:spcPct val="0"/>
              </a:spcAft>
              <a:defRPr sz="4000" b="1">
                <a:solidFill>
                  <a:schemeClr val="accent2"/>
                </a:solidFill>
                <a:latin typeface="Arial" charset="0"/>
                <a:ea typeface="ＭＳ Ｐゴシック" charset="0"/>
              </a:defRPr>
            </a:lvl4pPr>
            <a:lvl5pPr algn="ctr" rtl="0" eaLnBrk="0" fontAlgn="base" hangingPunct="0">
              <a:spcBef>
                <a:spcPct val="0"/>
              </a:spcBef>
              <a:spcAft>
                <a:spcPct val="0"/>
              </a:spcAft>
              <a:defRPr sz="4000" b="1">
                <a:solidFill>
                  <a:schemeClr val="accent2"/>
                </a:solidFill>
                <a:latin typeface="Arial" charset="0"/>
                <a:ea typeface="ＭＳ Ｐゴシック" charset="0"/>
              </a:defRPr>
            </a:lvl5pPr>
            <a:lvl6pPr marL="457200" algn="ctr" rtl="0" fontAlgn="base">
              <a:spcBef>
                <a:spcPct val="0"/>
              </a:spcBef>
              <a:spcAft>
                <a:spcPct val="0"/>
              </a:spcAft>
              <a:defRPr sz="4000" b="1">
                <a:solidFill>
                  <a:schemeClr val="accent2"/>
                </a:solidFill>
                <a:latin typeface="Arial" charset="0"/>
              </a:defRPr>
            </a:lvl6pPr>
            <a:lvl7pPr marL="914400" algn="ctr" rtl="0" fontAlgn="base">
              <a:spcBef>
                <a:spcPct val="0"/>
              </a:spcBef>
              <a:spcAft>
                <a:spcPct val="0"/>
              </a:spcAft>
              <a:defRPr sz="4000" b="1">
                <a:solidFill>
                  <a:schemeClr val="accent2"/>
                </a:solidFill>
                <a:latin typeface="Arial" charset="0"/>
              </a:defRPr>
            </a:lvl7pPr>
            <a:lvl8pPr marL="1371600" algn="ctr" rtl="0" fontAlgn="base">
              <a:spcBef>
                <a:spcPct val="0"/>
              </a:spcBef>
              <a:spcAft>
                <a:spcPct val="0"/>
              </a:spcAft>
              <a:defRPr sz="4000" b="1">
                <a:solidFill>
                  <a:schemeClr val="accent2"/>
                </a:solidFill>
                <a:latin typeface="Arial" charset="0"/>
              </a:defRPr>
            </a:lvl8pPr>
            <a:lvl9pPr marL="1828800" algn="ctr" rtl="0" fontAlgn="base">
              <a:spcBef>
                <a:spcPct val="0"/>
              </a:spcBef>
              <a:spcAft>
                <a:spcPct val="0"/>
              </a:spcAft>
              <a:defRPr sz="4000" b="1">
                <a:solidFill>
                  <a:schemeClr val="accent2"/>
                </a:solidFill>
                <a:latin typeface="Arial"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1" i="0" u="none" strike="noStrike" kern="0" cap="none" spc="0" normalizeH="0" baseline="0" noProof="0" dirty="0">
                <a:ln>
                  <a:noFill/>
                </a:ln>
                <a:solidFill>
                  <a:srgbClr val="FFFFFF"/>
                </a:solidFill>
                <a:effectLst/>
                <a:uLnTx/>
                <a:uFillTx/>
                <a:latin typeface="+mj-lt"/>
                <a:ea typeface="ＭＳ Ｐゴシック" charset="0"/>
                <a:cs typeface="+mj-cs"/>
              </a:rPr>
              <a:t>Any Questions?</a:t>
            </a:r>
          </a:p>
        </p:txBody>
      </p:sp>
      <p:pic>
        <p:nvPicPr>
          <p:cNvPr id="4" name="Picture 3" descr="secondary-OSHA logo.jpg" title="OSHA logo"/>
          <p:cNvPicPr>
            <a:picLocks noChangeAspect="1"/>
          </p:cNvPicPr>
          <p:nvPr/>
        </p:nvPicPr>
        <p:blipFill rotWithShape="1">
          <a:blip r:embed="rId3" cstate="email">
            <a:extLst>
              <a:ext uri="{28A0092B-C50C-407E-A947-70E740481C1C}">
                <a14:useLocalDpi xmlns:a14="http://schemas.microsoft.com/office/drawing/2010/main" val="0"/>
              </a:ext>
            </a:extLst>
          </a:blip>
          <a:srcRect b="41192"/>
          <a:stretch/>
        </p:blipFill>
        <p:spPr>
          <a:xfrm>
            <a:off x="3094387" y="3236912"/>
            <a:ext cx="2955227" cy="918643"/>
          </a:xfrm>
          <a:prstGeom prst="rect">
            <a:avLst/>
          </a:prstGeom>
        </p:spPr>
      </p:pic>
      <p:sp>
        <p:nvSpPr>
          <p:cNvPr id="9" name="TextBox 8"/>
          <p:cNvSpPr txBox="1"/>
          <p:nvPr/>
        </p:nvSpPr>
        <p:spPr bwMode="auto">
          <a:xfrm>
            <a:off x="1392650" y="4303712"/>
            <a:ext cx="6358700" cy="1030288"/>
          </a:xfrm>
          <a:prstGeom prst="rect">
            <a:avLst/>
          </a:prstGeom>
          <a:noFill/>
        </p:spPr>
        <p:txBody>
          <a:bodyPr wrap="square">
            <a:spAutoFit/>
          </a:bodyPr>
          <a:lstStyle>
            <a:lvl1pPr>
              <a:defRPr>
                <a:solidFill>
                  <a:schemeClr val="tx1"/>
                </a:solidFill>
                <a:latin typeface="Arial" charset="0"/>
                <a:ea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spcAft>
                <a:spcPts val="600"/>
              </a:spcAft>
            </a:pPr>
            <a:r>
              <a:rPr lang="en-US" sz="2800" b="1" err="1">
                <a:solidFill>
                  <a:srgbClr val="182C83"/>
                </a:solidFill>
                <a:latin typeface="Calibri" charset="0"/>
              </a:rPr>
              <a:t>www.osha.gov</a:t>
            </a:r>
            <a:endParaRPr lang="en-US" sz="2800" b="1">
              <a:solidFill>
                <a:srgbClr val="182C83"/>
              </a:solidFill>
              <a:latin typeface="Calibri" charset="0"/>
            </a:endParaRPr>
          </a:p>
          <a:p>
            <a:pPr algn="ctr" eaLnBrk="1" hangingPunct="1"/>
            <a:r>
              <a:rPr lang="en-US" sz="2800" b="1">
                <a:solidFill>
                  <a:srgbClr val="182C83"/>
                </a:solidFill>
                <a:latin typeface="Calibri" charset="0"/>
              </a:rPr>
              <a:t>800-321-OSHA (6742</a:t>
            </a:r>
            <a:r>
              <a:rPr lang="en-US" sz="2800" b="1">
                <a:solidFill>
                  <a:srgbClr val="182C83"/>
                </a:solidFill>
                <a:effectLst>
                  <a:outerShdw blurRad="38100" dist="38100" dir="2700000" algn="tl">
                    <a:srgbClr val="DDDDDD"/>
                  </a:outerShdw>
                </a:effectLst>
                <a:latin typeface="Calibri" charset="0"/>
              </a:rPr>
              <a:t>)</a:t>
            </a:r>
          </a:p>
        </p:txBody>
      </p:sp>
      <p:sp>
        <p:nvSpPr>
          <p:cNvPr id="2" name="Rounded Rectangle 1">
            <a:extLst>
              <a:ext uri="{C183D7F6-B498-43B3-948B-1728B52AA6E4}">
                <adec:decorative xmlns:adec="http://schemas.microsoft.com/office/drawing/2017/decorative" val="1"/>
              </a:ext>
            </a:extLst>
          </p:cNvPr>
          <p:cNvSpPr/>
          <p:nvPr/>
        </p:nvSpPr>
        <p:spPr>
          <a:xfrm>
            <a:off x="6781800" y="6002867"/>
            <a:ext cx="2133600" cy="6858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848600" cy="1600200"/>
          </a:xfrm>
        </p:spPr>
        <p:txBody>
          <a:bodyPr/>
          <a:lstStyle/>
          <a:p>
            <a:pPr algn="ctr"/>
            <a:r>
              <a:rPr lang="en-US"/>
              <a:t>Why is OSHA issuing these visa certifications?</a:t>
            </a:r>
          </a:p>
        </p:txBody>
      </p:sp>
      <p:sp>
        <p:nvSpPr>
          <p:cNvPr id="4" name="TextBox 2"/>
          <p:cNvSpPr txBox="1">
            <a:spLocks noChangeArrowheads="1"/>
          </p:cNvSpPr>
          <p:nvPr/>
        </p:nvSpPr>
        <p:spPr bwMode="auto">
          <a:xfrm>
            <a:off x="152400" y="2209800"/>
            <a:ext cx="8839200" cy="49552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Aft>
                <a:spcPts val="0"/>
              </a:spcAft>
              <a:buClr>
                <a:srgbClr val="0070C0"/>
              </a:buClr>
              <a:buSzPct val="110000"/>
              <a:buFont typeface="Wingdings" panose="05000000000000000000" pitchFamily="2" charset="2"/>
              <a:buChar char="§"/>
            </a:pPr>
            <a:r>
              <a:rPr lang="en-US" altLang="en-US" sz="3200" b="1" dirty="0">
                <a:latin typeface="Calibri" panose="020F0502020204030204" pitchFamily="34" charset="0"/>
              </a:rPr>
              <a:t>OSHA’s mission is to ensure safe and healthful working conditions for workers</a:t>
            </a:r>
          </a:p>
          <a:p>
            <a:pPr eaLnBrk="1" hangingPunct="1">
              <a:spcAft>
                <a:spcPts val="0"/>
              </a:spcAft>
              <a:buClr>
                <a:srgbClr val="0070C0"/>
              </a:buClr>
              <a:buSzPct val="110000"/>
              <a:buFont typeface="Wingdings" panose="05000000000000000000" pitchFamily="2" charset="2"/>
              <a:buChar char="§"/>
            </a:pPr>
            <a:r>
              <a:rPr lang="en-US" altLang="en-US" sz="3200" b="1" dirty="0">
                <a:latin typeface="Calibri" panose="020F0502020204030204" pitchFamily="34" charset="0"/>
              </a:rPr>
              <a:t>Many OSHA investigations take place in industries that employ vulnerable noncitizen workers</a:t>
            </a:r>
          </a:p>
          <a:p>
            <a:pPr eaLnBrk="1" hangingPunct="1">
              <a:spcAft>
                <a:spcPts val="0"/>
              </a:spcAft>
              <a:buClr>
                <a:srgbClr val="0070C0"/>
              </a:buClr>
              <a:buSzPct val="110000"/>
              <a:buFont typeface="Wingdings" panose="05000000000000000000" pitchFamily="2" charset="2"/>
              <a:buChar char="§"/>
            </a:pPr>
            <a:r>
              <a:rPr lang="en-US" altLang="en-US" sz="3200" b="1" dirty="0">
                <a:latin typeface="Calibri" panose="020F0502020204030204" pitchFamily="34" charset="0"/>
              </a:rPr>
              <a:t>OSHA is seeking to both further its mission and better protect these workers</a:t>
            </a:r>
          </a:p>
          <a:p>
            <a:pPr eaLnBrk="1" hangingPunct="1">
              <a:spcAft>
                <a:spcPts val="0"/>
              </a:spcAft>
              <a:buClr>
                <a:srgbClr val="0070C0"/>
              </a:buClr>
              <a:buSzPct val="110000"/>
              <a:buFont typeface="Wingdings" panose="05000000000000000000" pitchFamily="2" charset="2"/>
              <a:buChar char="§"/>
            </a:pPr>
            <a:r>
              <a:rPr lang="en-US" altLang="en-US" sz="3200" b="1" dirty="0">
                <a:latin typeface="Calibri" panose="020F0502020204030204" pitchFamily="34" charset="0"/>
              </a:rPr>
              <a:t>OSHA is issuing </a:t>
            </a:r>
            <a:r>
              <a:rPr lang="en-US" altLang="en-US" sz="3200" b="1" i="1" dirty="0">
                <a:latin typeface="Calibri" panose="020F0502020204030204" pitchFamily="34" charset="0"/>
              </a:rPr>
              <a:t>visa certifications</a:t>
            </a:r>
            <a:r>
              <a:rPr lang="en-US" altLang="en-US" sz="3200" b="1" dirty="0">
                <a:latin typeface="Calibri" panose="020F0502020204030204" pitchFamily="34" charset="0"/>
              </a:rPr>
              <a:t>, not </a:t>
            </a:r>
            <a:r>
              <a:rPr lang="en-US" altLang="en-US" sz="3200" b="1" i="1" dirty="0">
                <a:latin typeface="Calibri" panose="020F0502020204030204" pitchFamily="34" charset="0"/>
              </a:rPr>
              <a:t>visas</a:t>
            </a:r>
            <a:endParaRPr lang="en-US" altLang="en-US" sz="3200" b="1" dirty="0">
              <a:latin typeface="Calibri" panose="020F0502020204030204" pitchFamily="34" charset="0"/>
            </a:endParaRPr>
          </a:p>
          <a:p>
            <a:pPr eaLnBrk="1" hangingPunct="1">
              <a:spcAft>
                <a:spcPts val="0"/>
              </a:spcAft>
              <a:buClr>
                <a:srgbClr val="0070C0"/>
              </a:buClr>
              <a:buSzPct val="110000"/>
              <a:buFont typeface="Wingdings" panose="05000000000000000000" pitchFamily="2" charset="2"/>
              <a:buChar char="§"/>
            </a:pPr>
            <a:endParaRPr lang="en-US" altLang="en-US" sz="3000" b="1" dirty="0">
              <a:latin typeface="Calibri" panose="020F0502020204030204" pitchFamily="34" charset="0"/>
            </a:endParaRPr>
          </a:p>
          <a:p>
            <a:pPr eaLnBrk="1" hangingPunct="1">
              <a:spcAft>
                <a:spcPts val="0"/>
              </a:spcAft>
              <a:buClr>
                <a:srgbClr val="0070C0"/>
              </a:buClr>
              <a:buSzPct val="110000"/>
              <a:buFont typeface="Wingdings" panose="05000000000000000000" pitchFamily="2" charset="2"/>
              <a:buChar char="§"/>
            </a:pPr>
            <a:endParaRPr lang="en-US" altLang="en-US" sz="3000" b="1" dirty="0">
              <a:latin typeface="Calibri" panose="020F0502020204030204" pitchFamily="34" charset="0"/>
            </a:endParaRPr>
          </a:p>
        </p:txBody>
      </p:sp>
    </p:spTree>
    <p:extLst>
      <p:ext uri="{BB962C8B-B14F-4D97-AF65-F5344CB8AC3E}">
        <p14:creationId xmlns:p14="http://schemas.microsoft.com/office/powerpoint/2010/main" val="10001675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2B2DF-A386-39A6-6668-523D8A1249CD}"/>
              </a:ext>
            </a:extLst>
          </p:cNvPr>
          <p:cNvSpPr>
            <a:spLocks noGrp="1"/>
          </p:cNvSpPr>
          <p:nvPr>
            <p:ph type="title"/>
          </p:nvPr>
        </p:nvSpPr>
        <p:spPr>
          <a:xfrm>
            <a:off x="457200" y="274638"/>
            <a:ext cx="8229600" cy="1143000"/>
          </a:xfrm>
        </p:spPr>
        <p:txBody>
          <a:bodyPr/>
          <a:lstStyle/>
          <a:p>
            <a:pPr algn="ctr"/>
            <a:r>
              <a:rPr lang="en-US"/>
              <a:t>What are U visas?</a:t>
            </a:r>
          </a:p>
        </p:txBody>
      </p:sp>
      <p:sp>
        <p:nvSpPr>
          <p:cNvPr id="3" name="Content Placeholder 2">
            <a:extLst>
              <a:ext uri="{FF2B5EF4-FFF2-40B4-BE49-F238E27FC236}">
                <a16:creationId xmlns:a16="http://schemas.microsoft.com/office/drawing/2014/main" id="{3F849EA9-DE92-C6E8-6852-7BF4F6500BFF}"/>
              </a:ext>
            </a:extLst>
          </p:cNvPr>
          <p:cNvSpPr>
            <a:spLocks noGrp="1"/>
          </p:cNvSpPr>
          <p:nvPr>
            <p:ph idx="1"/>
          </p:nvPr>
        </p:nvSpPr>
        <p:spPr>
          <a:xfrm>
            <a:off x="0" y="2133600"/>
            <a:ext cx="9144000" cy="4800600"/>
          </a:xfrm>
        </p:spPr>
        <p:txBody>
          <a:bodyPr/>
          <a:lstStyle/>
          <a:p>
            <a:r>
              <a:rPr lang="en-US" sz="2800" b="1" dirty="0">
                <a:latin typeface="Calibri" panose="020F0502020204030204" pitchFamily="34" charset="0"/>
                <a:cs typeface="Calibri" panose="020F0502020204030204" pitchFamily="34" charset="0"/>
              </a:rPr>
              <a:t>U visas provide temporary nonimmigrant status to </a:t>
            </a:r>
            <a:r>
              <a:rPr lang="en-US" sz="2800" b="1" u="sng" dirty="0">
                <a:latin typeface="Calibri" panose="020F0502020204030204" pitchFamily="34" charset="0"/>
                <a:cs typeface="Calibri" panose="020F0502020204030204" pitchFamily="34" charset="0"/>
              </a:rPr>
              <a:t>victims of a specific list of qualifying criminal activities (QCAs)</a:t>
            </a:r>
            <a:r>
              <a:rPr lang="en-US" sz="2800" b="1" dirty="0">
                <a:latin typeface="Calibri" panose="020F0502020204030204" pitchFamily="34" charset="0"/>
                <a:cs typeface="Calibri" panose="020F0502020204030204" pitchFamily="34" charset="0"/>
              </a:rPr>
              <a:t> who:</a:t>
            </a:r>
          </a:p>
          <a:p>
            <a:pPr lvl="1"/>
            <a:r>
              <a:rPr lang="en-US" b="1" u="sng" dirty="0">
                <a:latin typeface="Calibri" panose="020F0502020204030204" pitchFamily="34" charset="0"/>
                <a:cs typeface="Calibri" panose="020F0502020204030204" pitchFamily="34" charset="0"/>
              </a:rPr>
              <a:t>possess specific, credible, and reliable information about the QCA</a:t>
            </a:r>
            <a:r>
              <a:rPr lang="en-US" b="1" dirty="0">
                <a:latin typeface="Calibri" panose="020F0502020204030204" pitchFamily="34" charset="0"/>
                <a:cs typeface="Calibri" panose="020F0502020204030204" pitchFamily="34" charset="0"/>
              </a:rPr>
              <a:t>;</a:t>
            </a:r>
          </a:p>
          <a:p>
            <a:pPr lvl="1"/>
            <a:r>
              <a:rPr lang="en-US" b="1" u="sng" dirty="0">
                <a:latin typeface="Calibri" panose="020F0502020204030204" pitchFamily="34" charset="0"/>
                <a:cs typeface="Calibri" panose="020F0502020204030204" pitchFamily="34" charset="0"/>
              </a:rPr>
              <a:t>have been, are being, or are likely to be helpful to law enforcement or government officials in the detection, investigation, or prosecution of the QCA</a:t>
            </a:r>
            <a:r>
              <a:rPr lang="en-US" b="1" dirty="0">
                <a:latin typeface="Calibri" panose="020F0502020204030204" pitchFamily="34" charset="0"/>
                <a:cs typeface="Calibri" panose="020F0502020204030204" pitchFamily="34" charset="0"/>
              </a:rPr>
              <a:t>; and</a:t>
            </a:r>
          </a:p>
          <a:p>
            <a:pPr lvl="1"/>
            <a:r>
              <a:rPr lang="en-US" b="1" dirty="0">
                <a:latin typeface="Calibri" panose="020F0502020204030204" pitchFamily="34" charset="0"/>
                <a:cs typeface="Calibri" panose="020F0502020204030204" pitchFamily="34" charset="0"/>
              </a:rPr>
              <a:t>have suffered substantial physical or mental abuse as a result of the QCA.</a:t>
            </a:r>
          </a:p>
          <a:p>
            <a:endParaRPr lang="en-US" dirty="0"/>
          </a:p>
        </p:txBody>
      </p:sp>
    </p:spTree>
    <p:extLst>
      <p:ext uri="{BB962C8B-B14F-4D97-AF65-F5344CB8AC3E}">
        <p14:creationId xmlns:p14="http://schemas.microsoft.com/office/powerpoint/2010/main" val="2606077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7AFE5-0CF7-B1F5-948C-69EF6263E6E4}"/>
              </a:ext>
            </a:extLst>
          </p:cNvPr>
          <p:cNvSpPr>
            <a:spLocks noGrp="1"/>
          </p:cNvSpPr>
          <p:nvPr>
            <p:ph type="title"/>
          </p:nvPr>
        </p:nvSpPr>
        <p:spPr>
          <a:xfrm>
            <a:off x="76200" y="274638"/>
            <a:ext cx="9067800" cy="1554162"/>
          </a:xfrm>
        </p:spPr>
        <p:txBody>
          <a:bodyPr/>
          <a:lstStyle/>
          <a:p>
            <a:pPr algn="ctr"/>
            <a:r>
              <a:rPr lang="en-US" dirty="0"/>
              <a:t>Which QCAs Are Most Likely to </a:t>
            </a:r>
            <a:br>
              <a:rPr lang="en-US" dirty="0"/>
            </a:br>
            <a:r>
              <a:rPr lang="en-US" dirty="0"/>
              <a:t>Be Found in Connection with </a:t>
            </a:r>
            <a:br>
              <a:rPr lang="en-US" dirty="0"/>
            </a:br>
            <a:r>
              <a:rPr lang="en-US" dirty="0"/>
              <a:t>OSHA Investigations?</a:t>
            </a:r>
          </a:p>
        </p:txBody>
      </p:sp>
      <p:sp>
        <p:nvSpPr>
          <p:cNvPr id="3" name="Content Placeholder 2">
            <a:extLst>
              <a:ext uri="{FF2B5EF4-FFF2-40B4-BE49-F238E27FC236}">
                <a16:creationId xmlns:a16="http://schemas.microsoft.com/office/drawing/2014/main" id="{FE71E589-2764-65E2-8C75-E678CF302AB2}"/>
              </a:ext>
            </a:extLst>
          </p:cNvPr>
          <p:cNvSpPr>
            <a:spLocks noGrp="1"/>
          </p:cNvSpPr>
          <p:nvPr>
            <p:ph idx="1"/>
          </p:nvPr>
        </p:nvSpPr>
        <p:spPr>
          <a:xfrm>
            <a:off x="228600" y="2362200"/>
            <a:ext cx="8686800" cy="4343400"/>
          </a:xfrm>
        </p:spPr>
        <p:txBody>
          <a:bodyPr numCol="3"/>
          <a:lstStyle/>
          <a:p>
            <a:r>
              <a:rPr lang="en-US" b="1" dirty="0">
                <a:latin typeface="Calibri" panose="020F0502020204030204" pitchFamily="34" charset="0"/>
                <a:cs typeface="Calibri" panose="020F0502020204030204" pitchFamily="34" charset="0"/>
              </a:rPr>
              <a:t>murder</a:t>
            </a:r>
          </a:p>
          <a:p>
            <a:r>
              <a:rPr lang="en-US" b="1" dirty="0">
                <a:latin typeface="Calibri" panose="020F0502020204030204" pitchFamily="34" charset="0"/>
                <a:cs typeface="Calibri" panose="020F0502020204030204" pitchFamily="34" charset="0"/>
              </a:rPr>
              <a:t>manslaughter</a:t>
            </a:r>
          </a:p>
          <a:p>
            <a:r>
              <a:rPr lang="en-US" b="1" dirty="0">
                <a:latin typeface="Calibri" panose="020F0502020204030204" pitchFamily="34" charset="0"/>
                <a:cs typeface="Calibri" panose="020F0502020204030204" pitchFamily="34" charset="0"/>
              </a:rPr>
              <a:t>felonious assault</a:t>
            </a:r>
          </a:p>
          <a:p>
            <a:r>
              <a:rPr lang="en-US" b="1" dirty="0">
                <a:latin typeface="Calibri" panose="020F0502020204030204" pitchFamily="34" charset="0"/>
                <a:cs typeface="Calibri" panose="020F0502020204030204" pitchFamily="34" charset="0"/>
              </a:rPr>
              <a:t>extortion</a:t>
            </a:r>
          </a:p>
          <a:p>
            <a:r>
              <a:rPr lang="en-US" b="1" dirty="0">
                <a:latin typeface="Calibri" panose="020F0502020204030204" pitchFamily="34" charset="0"/>
                <a:cs typeface="Calibri" panose="020F0502020204030204" pitchFamily="34" charset="0"/>
              </a:rPr>
              <a:t>blackmail</a:t>
            </a:r>
          </a:p>
          <a:p>
            <a:endParaRPr lang="en-US" b="1" dirty="0">
              <a:latin typeface="Calibri" panose="020F0502020204030204" pitchFamily="34" charset="0"/>
              <a:cs typeface="Calibri" panose="020F0502020204030204" pitchFamily="34" charset="0"/>
            </a:endParaRPr>
          </a:p>
          <a:p>
            <a:endParaRPr lang="en-US" b="1" dirty="0">
              <a:latin typeface="Calibri" panose="020F0502020204030204" pitchFamily="34" charset="0"/>
              <a:cs typeface="Calibri" panose="020F0502020204030204" pitchFamily="34" charset="0"/>
            </a:endParaRPr>
          </a:p>
          <a:p>
            <a:endParaRPr lang="en-US" b="1" dirty="0">
              <a:latin typeface="Calibri" panose="020F0502020204030204" pitchFamily="34" charset="0"/>
              <a:cs typeface="Calibri" panose="020F0502020204030204" pitchFamily="34" charset="0"/>
            </a:endParaRPr>
          </a:p>
          <a:p>
            <a:endParaRPr lang="en-US" b="1" dirty="0">
              <a:latin typeface="Calibri" panose="020F0502020204030204" pitchFamily="34" charset="0"/>
              <a:cs typeface="Calibri" panose="020F0502020204030204" pitchFamily="34" charset="0"/>
            </a:endParaRPr>
          </a:p>
          <a:p>
            <a:pPr marL="0" indent="0">
              <a:buNone/>
            </a:pPr>
            <a:endParaRPr lang="en-US" b="1" dirty="0">
              <a:latin typeface="Calibri" panose="020F0502020204030204" pitchFamily="34" charset="0"/>
              <a:cs typeface="Calibri" panose="020F0502020204030204" pitchFamily="34" charset="0"/>
            </a:endParaRPr>
          </a:p>
          <a:p>
            <a:r>
              <a:rPr lang="en-US" b="1" dirty="0">
                <a:latin typeface="Calibri" panose="020F0502020204030204" pitchFamily="34" charset="0"/>
                <a:cs typeface="Calibri" panose="020F0502020204030204" pitchFamily="34" charset="0"/>
              </a:rPr>
              <a:t>witness tampering</a:t>
            </a:r>
          </a:p>
          <a:p>
            <a:r>
              <a:rPr lang="en-US" b="1" dirty="0">
                <a:latin typeface="Calibri" panose="020F0502020204030204" pitchFamily="34" charset="0"/>
                <a:cs typeface="Calibri" panose="020F0502020204030204" pitchFamily="34" charset="0"/>
              </a:rPr>
              <a:t>obstruction of justice</a:t>
            </a:r>
          </a:p>
          <a:p>
            <a:r>
              <a:rPr lang="en-US" b="1" dirty="0">
                <a:latin typeface="Calibri" panose="020F0502020204030204" pitchFamily="34" charset="0"/>
                <a:cs typeface="Calibri" panose="020F0502020204030204" pitchFamily="34" charset="0"/>
              </a:rPr>
              <a:t>perjury</a:t>
            </a:r>
          </a:p>
          <a:p>
            <a:endParaRPr lang="en-US" b="1" dirty="0">
              <a:latin typeface="Calibri" panose="020F0502020204030204" pitchFamily="34" charset="0"/>
              <a:cs typeface="Calibri" panose="020F0502020204030204" pitchFamily="34" charset="0"/>
            </a:endParaRPr>
          </a:p>
          <a:p>
            <a:endParaRPr lang="en-US" b="1" dirty="0">
              <a:latin typeface="Calibri" panose="020F0502020204030204" pitchFamily="34" charset="0"/>
              <a:cs typeface="Calibri" panose="020F0502020204030204" pitchFamily="34" charset="0"/>
            </a:endParaRPr>
          </a:p>
          <a:p>
            <a:endParaRPr lang="en-US" b="1" dirty="0">
              <a:latin typeface="Calibri" panose="020F0502020204030204" pitchFamily="34" charset="0"/>
              <a:cs typeface="Calibri" panose="020F0502020204030204" pitchFamily="34" charset="0"/>
            </a:endParaRPr>
          </a:p>
          <a:p>
            <a:endParaRPr lang="en-US" b="1" dirty="0">
              <a:latin typeface="Calibri" panose="020F0502020204030204" pitchFamily="34" charset="0"/>
              <a:cs typeface="Calibri" panose="020F0502020204030204" pitchFamily="34" charset="0"/>
            </a:endParaRPr>
          </a:p>
          <a:p>
            <a:endParaRPr lang="en-US" b="1" dirty="0">
              <a:latin typeface="Calibri" panose="020F0502020204030204" pitchFamily="34" charset="0"/>
              <a:cs typeface="Calibri" panose="020F0502020204030204" pitchFamily="34" charset="0"/>
            </a:endParaRPr>
          </a:p>
          <a:p>
            <a:endParaRPr lang="en-US" b="1" dirty="0">
              <a:latin typeface="Calibri" panose="020F0502020204030204" pitchFamily="34" charset="0"/>
              <a:cs typeface="Calibri" panose="020F0502020204030204" pitchFamily="34" charset="0"/>
            </a:endParaRPr>
          </a:p>
          <a:p>
            <a:r>
              <a:rPr lang="en-US" b="1" dirty="0">
                <a:latin typeface="Calibri" panose="020F0502020204030204" pitchFamily="34" charset="0"/>
                <a:cs typeface="Calibri" panose="020F0502020204030204" pitchFamily="34" charset="0"/>
              </a:rPr>
              <a:t>involuntary servitude</a:t>
            </a:r>
          </a:p>
          <a:p>
            <a:r>
              <a:rPr lang="en-US" b="1" dirty="0">
                <a:latin typeface="Calibri" panose="020F0502020204030204" pitchFamily="34" charset="0"/>
                <a:cs typeface="Calibri" panose="020F0502020204030204" pitchFamily="34" charset="0"/>
              </a:rPr>
              <a:t>peonage</a:t>
            </a:r>
          </a:p>
          <a:p>
            <a:r>
              <a:rPr lang="en-US" b="1" dirty="0">
                <a:latin typeface="Calibri" panose="020F0502020204030204" pitchFamily="34" charset="0"/>
                <a:cs typeface="Calibri" panose="020F0502020204030204" pitchFamily="34" charset="0"/>
              </a:rPr>
              <a:t>human (labor &amp; sex) trafficking</a:t>
            </a:r>
          </a:p>
          <a:p>
            <a:endParaRPr lang="en-US" b="1" dirty="0">
              <a:latin typeface="Calibri" panose="020F0502020204030204" pitchFamily="34" charset="0"/>
              <a:cs typeface="Calibri" panose="020F0502020204030204" pitchFamily="34" charset="0"/>
            </a:endParaRPr>
          </a:p>
          <a:p>
            <a:endParaRPr lang="en-US" b="1" dirty="0">
              <a:latin typeface="Calibri" panose="020F0502020204030204" pitchFamily="34" charset="0"/>
              <a:cs typeface="Calibri" panose="020F0502020204030204" pitchFamily="34" charset="0"/>
            </a:endParaRPr>
          </a:p>
          <a:p>
            <a:endParaRPr lang="en-US" b="1" dirty="0">
              <a:latin typeface="Calibri" panose="020F0502020204030204" pitchFamily="34" charset="0"/>
              <a:cs typeface="Calibri" panose="020F0502020204030204" pitchFamily="34" charset="0"/>
            </a:endParaRPr>
          </a:p>
          <a:p>
            <a:endParaRPr lang="en-US" b="1" dirty="0">
              <a:latin typeface="Calibri" panose="020F0502020204030204" pitchFamily="34" charset="0"/>
              <a:cs typeface="Calibri" panose="020F0502020204030204" pitchFamily="34" charset="0"/>
            </a:endParaRPr>
          </a:p>
          <a:p>
            <a:endParaRPr lang="en-US"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470250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2B2DF-A386-39A6-6668-523D8A1249CD}"/>
              </a:ext>
            </a:extLst>
          </p:cNvPr>
          <p:cNvSpPr>
            <a:spLocks noGrp="1"/>
          </p:cNvSpPr>
          <p:nvPr>
            <p:ph type="title"/>
          </p:nvPr>
        </p:nvSpPr>
        <p:spPr>
          <a:xfrm>
            <a:off x="457200" y="274638"/>
            <a:ext cx="8229600" cy="1143000"/>
          </a:xfrm>
        </p:spPr>
        <p:txBody>
          <a:bodyPr/>
          <a:lstStyle/>
          <a:p>
            <a:pPr algn="ctr"/>
            <a:r>
              <a:rPr lang="en-US"/>
              <a:t>What are T visas?</a:t>
            </a:r>
          </a:p>
        </p:txBody>
      </p:sp>
      <p:sp>
        <p:nvSpPr>
          <p:cNvPr id="3" name="Content Placeholder 2">
            <a:extLst>
              <a:ext uri="{FF2B5EF4-FFF2-40B4-BE49-F238E27FC236}">
                <a16:creationId xmlns:a16="http://schemas.microsoft.com/office/drawing/2014/main" id="{3F849EA9-DE92-C6E8-6852-7BF4F6500BFF}"/>
              </a:ext>
            </a:extLst>
          </p:cNvPr>
          <p:cNvSpPr>
            <a:spLocks noGrp="1"/>
          </p:cNvSpPr>
          <p:nvPr>
            <p:ph idx="1"/>
          </p:nvPr>
        </p:nvSpPr>
        <p:spPr>
          <a:xfrm>
            <a:off x="0" y="2133600"/>
            <a:ext cx="9144000" cy="4449762"/>
          </a:xfrm>
        </p:spPr>
        <p:txBody>
          <a:bodyPr/>
          <a:lstStyle/>
          <a:p>
            <a:r>
              <a:rPr lang="en-US" sz="2800" b="1" dirty="0">
                <a:latin typeface="Calibri" panose="020F0502020204030204" pitchFamily="34" charset="0"/>
                <a:cs typeface="Calibri" panose="020F0502020204030204" pitchFamily="34" charset="0"/>
              </a:rPr>
              <a:t>T visas provide temporary nonimmigrant status to </a:t>
            </a:r>
            <a:r>
              <a:rPr lang="en-US" sz="2800" b="1" u="sng" dirty="0">
                <a:latin typeface="Calibri" panose="020F0502020204030204" pitchFamily="34" charset="0"/>
                <a:cs typeface="Calibri" panose="020F0502020204030204" pitchFamily="34" charset="0"/>
              </a:rPr>
              <a:t>victims of “a severe form of trafficking in persons”</a:t>
            </a:r>
            <a:r>
              <a:rPr lang="en-US" sz="2800" b="1" dirty="0">
                <a:latin typeface="Calibri" panose="020F0502020204030204" pitchFamily="34" charset="0"/>
                <a:cs typeface="Calibri" panose="020F0502020204030204" pitchFamily="34" charset="0"/>
              </a:rPr>
              <a:t> who:</a:t>
            </a:r>
          </a:p>
          <a:p>
            <a:pPr lvl="1"/>
            <a:r>
              <a:rPr lang="en-US" b="1" dirty="0">
                <a:latin typeface="Calibri" panose="020F0502020204030204" pitchFamily="34" charset="0"/>
                <a:cs typeface="Calibri" panose="020F0502020204030204" pitchFamily="34" charset="0"/>
              </a:rPr>
              <a:t>are physically present in the U.S. as a result;</a:t>
            </a:r>
          </a:p>
          <a:p>
            <a:pPr lvl="1"/>
            <a:r>
              <a:rPr lang="en-US" b="1" u="sng" dirty="0">
                <a:latin typeface="Calibri" panose="020F0502020204030204" pitchFamily="34" charset="0"/>
                <a:cs typeface="Calibri" panose="020F0502020204030204" pitchFamily="34" charset="0"/>
              </a:rPr>
              <a:t>comply with any reasonable request for assistance from law enforcement in the detection, investigation, or prosecution of the trafficking</a:t>
            </a:r>
            <a:r>
              <a:rPr lang="en-US" b="1" dirty="0">
                <a:latin typeface="Calibri" panose="020F0502020204030204" pitchFamily="34" charset="0"/>
                <a:cs typeface="Calibri" panose="020F0502020204030204" pitchFamily="34" charset="0"/>
              </a:rPr>
              <a:t>; and</a:t>
            </a:r>
          </a:p>
          <a:p>
            <a:pPr lvl="1"/>
            <a:r>
              <a:rPr lang="en-US" b="1" dirty="0">
                <a:latin typeface="Calibri" panose="020F0502020204030204" pitchFamily="34" charset="0"/>
                <a:cs typeface="Calibri" panose="020F0502020204030204" pitchFamily="34" charset="0"/>
              </a:rPr>
              <a:t>demonstrate that they would suffer extreme hardship involving unusual and severe harm upon removal.</a:t>
            </a:r>
          </a:p>
          <a:p>
            <a:endParaRPr lang="en-US" dirty="0"/>
          </a:p>
        </p:txBody>
      </p:sp>
    </p:spTree>
    <p:extLst>
      <p:ext uri="{BB962C8B-B14F-4D97-AF65-F5344CB8AC3E}">
        <p14:creationId xmlns:p14="http://schemas.microsoft.com/office/powerpoint/2010/main" val="31942023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E3E86-CE24-3E89-9848-839DB0C11F88}"/>
              </a:ext>
            </a:extLst>
          </p:cNvPr>
          <p:cNvSpPr>
            <a:spLocks noGrp="1"/>
          </p:cNvSpPr>
          <p:nvPr>
            <p:ph type="title"/>
          </p:nvPr>
        </p:nvSpPr>
        <p:spPr>
          <a:xfrm>
            <a:off x="0" y="274638"/>
            <a:ext cx="9144000" cy="1706562"/>
          </a:xfrm>
        </p:spPr>
        <p:txBody>
          <a:bodyPr/>
          <a:lstStyle/>
          <a:p>
            <a:pPr algn="ctr"/>
            <a:r>
              <a:rPr lang="en-US"/>
              <a:t>Who in OSHA reviews certification requests? </a:t>
            </a:r>
          </a:p>
        </p:txBody>
      </p:sp>
      <p:sp>
        <p:nvSpPr>
          <p:cNvPr id="3" name="Content Placeholder 2">
            <a:extLst>
              <a:ext uri="{FF2B5EF4-FFF2-40B4-BE49-F238E27FC236}">
                <a16:creationId xmlns:a16="http://schemas.microsoft.com/office/drawing/2014/main" id="{07DEBBAA-03BC-0105-E2B9-D2BAD916CF2A}"/>
              </a:ext>
            </a:extLst>
          </p:cNvPr>
          <p:cNvSpPr>
            <a:spLocks noGrp="1"/>
          </p:cNvSpPr>
          <p:nvPr>
            <p:ph idx="1"/>
          </p:nvPr>
        </p:nvSpPr>
        <p:spPr>
          <a:xfrm>
            <a:off x="152400" y="2209800"/>
            <a:ext cx="8839200" cy="4495800"/>
          </a:xfrm>
        </p:spPr>
        <p:txBody>
          <a:bodyPr/>
          <a:lstStyle/>
          <a:p>
            <a:r>
              <a:rPr lang="en-US" b="1" dirty="0">
                <a:latin typeface="Calibri" panose="020F0502020204030204" pitchFamily="34" charset="0"/>
                <a:cs typeface="Calibri" panose="020F0502020204030204" pitchFamily="34" charset="0"/>
              </a:rPr>
              <a:t>Each of OSHA’s 10 regions has at least one Regional Workplace Crimes Coordinator (RWCC)</a:t>
            </a:r>
          </a:p>
          <a:p>
            <a:r>
              <a:rPr lang="en-US" b="1" dirty="0">
                <a:latin typeface="Calibri" panose="020F0502020204030204" pitchFamily="34" charset="0"/>
                <a:cs typeface="Calibri" panose="020F0502020204030204" pitchFamily="34" charset="0"/>
              </a:rPr>
              <a:t>Final authority to approve and sign certifications lies with OSHA’s Regional Administrators, Deputy Assistant Secretaries, and Director of the Directorate of Whistleblower Protection Programs (DWPP)</a:t>
            </a:r>
          </a:p>
          <a:p>
            <a:r>
              <a:rPr lang="en-US" b="1" dirty="0">
                <a:latin typeface="Calibri" panose="020F0502020204030204" pitchFamily="34" charset="0"/>
                <a:cs typeface="Calibri" panose="020F0502020204030204" pitchFamily="34" charset="0"/>
              </a:rPr>
              <a:t>DOL’s Office of the Solicitor (SOL) is also involved</a:t>
            </a:r>
          </a:p>
        </p:txBody>
      </p:sp>
    </p:spTree>
    <p:extLst>
      <p:ext uri="{BB962C8B-B14F-4D97-AF65-F5344CB8AC3E}">
        <p14:creationId xmlns:p14="http://schemas.microsoft.com/office/powerpoint/2010/main" val="27676553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E3E86-CE24-3E89-9848-839DB0C11F88}"/>
              </a:ext>
            </a:extLst>
          </p:cNvPr>
          <p:cNvSpPr>
            <a:spLocks noGrp="1"/>
          </p:cNvSpPr>
          <p:nvPr>
            <p:ph type="title"/>
          </p:nvPr>
        </p:nvSpPr>
        <p:spPr>
          <a:xfrm>
            <a:off x="152400" y="274638"/>
            <a:ext cx="8839200" cy="1935162"/>
          </a:xfrm>
        </p:spPr>
        <p:txBody>
          <a:bodyPr/>
          <a:lstStyle/>
          <a:p>
            <a:pPr algn="ctr"/>
            <a:r>
              <a:rPr lang="en-US"/>
              <a:t>How should a certification request get to OSHA? </a:t>
            </a:r>
          </a:p>
        </p:txBody>
      </p:sp>
      <p:sp>
        <p:nvSpPr>
          <p:cNvPr id="3" name="Content Placeholder 2">
            <a:extLst>
              <a:ext uri="{FF2B5EF4-FFF2-40B4-BE49-F238E27FC236}">
                <a16:creationId xmlns:a16="http://schemas.microsoft.com/office/drawing/2014/main" id="{07DEBBAA-03BC-0105-E2B9-D2BAD916CF2A}"/>
              </a:ext>
            </a:extLst>
          </p:cNvPr>
          <p:cNvSpPr>
            <a:spLocks noGrp="1"/>
          </p:cNvSpPr>
          <p:nvPr>
            <p:ph idx="1"/>
          </p:nvPr>
        </p:nvSpPr>
        <p:spPr>
          <a:xfrm>
            <a:off x="152400" y="2209800"/>
            <a:ext cx="8839200" cy="4495800"/>
          </a:xfrm>
        </p:spPr>
        <p:txBody>
          <a:bodyPr/>
          <a:lstStyle/>
          <a:p>
            <a:r>
              <a:rPr lang="en-US" b="1" dirty="0">
                <a:latin typeface="Calibri" panose="020F0502020204030204" pitchFamily="34" charset="0"/>
                <a:cs typeface="Calibri" panose="020F0502020204030204" pitchFamily="34" charset="0"/>
              </a:rPr>
              <a:t>Submit requests directly to </a:t>
            </a:r>
            <a:r>
              <a:rPr lang="en-US" b="1" dirty="0">
                <a:latin typeface="Calibri" panose="020F0502020204030204" pitchFamily="34" charset="0"/>
                <a:cs typeface="Calibri" panose="020F0502020204030204" pitchFamily="34" charset="0"/>
                <a:hlinkClick r:id="rId3"/>
              </a:rPr>
              <a:t>OSHA-UTV-Certification@dol.gov</a:t>
            </a:r>
            <a:endParaRPr lang="en-US" b="1" dirty="0">
              <a:latin typeface="Calibri" panose="020F0502020204030204" pitchFamily="34" charset="0"/>
              <a:cs typeface="Calibri" panose="020F0502020204030204" pitchFamily="34" charset="0"/>
            </a:endParaRPr>
          </a:p>
          <a:p>
            <a:r>
              <a:rPr lang="en-US" b="1" dirty="0">
                <a:latin typeface="Calibri" panose="020F0502020204030204" pitchFamily="34" charset="0"/>
                <a:cs typeface="Calibri" panose="020F0502020204030204" pitchFamily="34" charset="0"/>
              </a:rPr>
              <a:t>Questions and requests brought directly to OSHA staff will always be directed or forwarded to </a:t>
            </a:r>
            <a:r>
              <a:rPr lang="en-US" b="1" dirty="0">
                <a:latin typeface="Calibri" panose="020F0502020204030204" pitchFamily="34" charset="0"/>
                <a:cs typeface="Calibri" panose="020F0502020204030204" pitchFamily="34" charset="0"/>
                <a:hlinkClick r:id="rId3"/>
              </a:rPr>
              <a:t>OSHA-UTV-Certification@dol.gov</a:t>
            </a:r>
            <a:endParaRPr lang="en-US"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967647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A9AA9-5695-5000-2705-A01CD83801F7}"/>
              </a:ext>
            </a:extLst>
          </p:cNvPr>
          <p:cNvSpPr>
            <a:spLocks noGrp="1"/>
          </p:cNvSpPr>
          <p:nvPr>
            <p:ph type="title"/>
          </p:nvPr>
        </p:nvSpPr>
        <p:spPr>
          <a:xfrm>
            <a:off x="-57150" y="152400"/>
            <a:ext cx="9201150" cy="1600200"/>
          </a:xfrm>
        </p:spPr>
        <p:txBody>
          <a:bodyPr/>
          <a:lstStyle/>
          <a:p>
            <a:pPr algn="ctr"/>
            <a:r>
              <a:rPr lang="en-US" dirty="0"/>
              <a:t>What criteria must be established for OSHA to consider issuing a certification?</a:t>
            </a:r>
          </a:p>
        </p:txBody>
      </p:sp>
      <p:sp>
        <p:nvSpPr>
          <p:cNvPr id="3" name="Content Placeholder 2">
            <a:extLst>
              <a:ext uri="{FF2B5EF4-FFF2-40B4-BE49-F238E27FC236}">
                <a16:creationId xmlns:a16="http://schemas.microsoft.com/office/drawing/2014/main" id="{5A8613F9-62EC-511F-02E9-4E92DCBBAC5B}"/>
              </a:ext>
            </a:extLst>
          </p:cNvPr>
          <p:cNvSpPr>
            <a:spLocks noGrp="1"/>
          </p:cNvSpPr>
          <p:nvPr>
            <p:ph idx="1"/>
          </p:nvPr>
        </p:nvSpPr>
        <p:spPr>
          <a:xfrm>
            <a:off x="19050" y="2133600"/>
            <a:ext cx="8972550" cy="4572000"/>
          </a:xfrm>
        </p:spPr>
        <p:txBody>
          <a:bodyPr/>
          <a:lstStyle/>
          <a:p>
            <a:r>
              <a:rPr lang="en-US" sz="2800" b="1" dirty="0">
                <a:latin typeface="Calibri" panose="020F0502020204030204" pitchFamily="34" charset="0"/>
                <a:cs typeface="Calibri" panose="020F0502020204030204" pitchFamily="34" charset="0"/>
              </a:rPr>
              <a:t>OSHA will consider completing certifications if:</a:t>
            </a:r>
          </a:p>
          <a:p>
            <a:pPr lvl="1"/>
            <a:r>
              <a:rPr lang="en-US" b="1" dirty="0">
                <a:latin typeface="Calibri" panose="020F0502020204030204" pitchFamily="34" charset="0"/>
                <a:cs typeface="Calibri" panose="020F0502020204030204" pitchFamily="34" charset="0"/>
              </a:rPr>
              <a:t>There is a connection between the request and OSHA’s law enforcement work</a:t>
            </a:r>
          </a:p>
          <a:p>
            <a:pPr lvl="1"/>
            <a:r>
              <a:rPr lang="en-US" b="1" dirty="0">
                <a:latin typeface="Calibri" panose="020F0502020204030204" pitchFamily="34" charset="0"/>
                <a:cs typeface="Calibri" panose="020F0502020204030204" pitchFamily="34" charset="0"/>
              </a:rPr>
              <a:t>The U visa petitioner or T visa applicant is a victim of a QCA (U visa) or a “severe form of trafficking in persons” (T visa)</a:t>
            </a:r>
          </a:p>
          <a:p>
            <a:pPr lvl="1"/>
            <a:r>
              <a:rPr lang="en-US" b="1" dirty="0">
                <a:latin typeface="Calibri" panose="020F0502020204030204" pitchFamily="34" charset="0"/>
                <a:cs typeface="Calibri" panose="020F0502020204030204" pitchFamily="34" charset="0"/>
              </a:rPr>
              <a:t>The U visa petitioner or T visa applicant has been or is likely to be helpful (U visa) or cooperative (T visa) in the detection, investigation, or prosecution of the QCA or the trafficking crime</a:t>
            </a:r>
          </a:p>
        </p:txBody>
      </p:sp>
    </p:spTree>
    <p:extLst>
      <p:ext uri="{BB962C8B-B14F-4D97-AF65-F5344CB8AC3E}">
        <p14:creationId xmlns:p14="http://schemas.microsoft.com/office/powerpoint/2010/main" val="21837676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A9AA9-5695-5000-2705-A01CD83801F7}"/>
              </a:ext>
            </a:extLst>
          </p:cNvPr>
          <p:cNvSpPr>
            <a:spLocks noGrp="1"/>
          </p:cNvSpPr>
          <p:nvPr>
            <p:ph type="title"/>
          </p:nvPr>
        </p:nvSpPr>
        <p:spPr>
          <a:xfrm>
            <a:off x="228600" y="457200"/>
            <a:ext cx="8686800" cy="1295400"/>
          </a:xfrm>
        </p:spPr>
        <p:txBody>
          <a:bodyPr/>
          <a:lstStyle/>
          <a:p>
            <a:pPr algn="ctr"/>
            <a:r>
              <a:rPr lang="en-US" dirty="0"/>
              <a:t>Connection to OSHA’s law enforcement work</a:t>
            </a:r>
          </a:p>
        </p:txBody>
      </p:sp>
      <p:sp>
        <p:nvSpPr>
          <p:cNvPr id="3" name="Content Placeholder 2">
            <a:extLst>
              <a:ext uri="{FF2B5EF4-FFF2-40B4-BE49-F238E27FC236}">
                <a16:creationId xmlns:a16="http://schemas.microsoft.com/office/drawing/2014/main" id="{5A8613F9-62EC-511F-02E9-4E92DCBBAC5B}"/>
              </a:ext>
            </a:extLst>
          </p:cNvPr>
          <p:cNvSpPr>
            <a:spLocks noGrp="1"/>
          </p:cNvSpPr>
          <p:nvPr>
            <p:ph idx="1"/>
          </p:nvPr>
        </p:nvSpPr>
        <p:spPr>
          <a:xfrm>
            <a:off x="85725" y="2286000"/>
            <a:ext cx="8972550" cy="4343400"/>
          </a:xfrm>
        </p:spPr>
        <p:txBody>
          <a:bodyPr/>
          <a:lstStyle/>
          <a:p>
            <a:r>
              <a:rPr lang="en-US" b="1" dirty="0">
                <a:latin typeface="Calibri" panose="020F0502020204030204" pitchFamily="34" charset="0"/>
                <a:cs typeface="Calibri" panose="020F0502020204030204" pitchFamily="34" charset="0"/>
              </a:rPr>
              <a:t>The QCA or trafficking must arise in the context of a work environment or an employment relationship; and</a:t>
            </a:r>
          </a:p>
          <a:p>
            <a:r>
              <a:rPr lang="en-US" b="1" dirty="0">
                <a:latin typeface="Calibri" panose="020F0502020204030204" pitchFamily="34" charset="0"/>
                <a:cs typeface="Calibri" panose="020F0502020204030204" pitchFamily="34" charset="0"/>
              </a:rPr>
              <a:t>There must be a credible allegation of a violation of a law that OSHA enforces related to that work environment or employment relationship.</a:t>
            </a:r>
          </a:p>
          <a:p>
            <a:endParaRPr lang="en-US" sz="2000" b="1" dirty="0">
              <a:latin typeface="Calibri" panose="020F0502020204030204" pitchFamily="34" charset="0"/>
              <a:cs typeface="Calibri" panose="020F0502020204030204" pitchFamily="34" charset="0"/>
            </a:endParaRPr>
          </a:p>
          <a:p>
            <a:pPr lvl="1"/>
            <a:endParaRPr lang="en-US" sz="20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16458889"/>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97580D596BFA6479871E0A9FA53C537" ma:contentTypeVersion="15" ma:contentTypeDescription="Create a new document." ma:contentTypeScope="" ma:versionID="b0178fffce340e624a1842c81b25393c">
  <xsd:schema xmlns:xsd="http://www.w3.org/2001/XMLSchema" xmlns:xs="http://www.w3.org/2001/XMLSchema" xmlns:p="http://schemas.microsoft.com/office/2006/metadata/properties" xmlns:ns3="3ba37dcc-ad70-4018-836f-e4a20ef06fe1" xmlns:ns4="e7bf27ad-b611-47e2-ab43-059dbff37053" targetNamespace="http://schemas.microsoft.com/office/2006/metadata/properties" ma:root="true" ma:fieldsID="2182ea11543f6bf0280fa9a3234730cc" ns3:_="" ns4:_="">
    <xsd:import namespace="3ba37dcc-ad70-4018-836f-e4a20ef06fe1"/>
    <xsd:import namespace="e7bf27ad-b611-47e2-ab43-059dbff37053"/>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GenerationTime" minOccurs="0"/>
                <xsd:element ref="ns3:MediaServiceEventHashCode" minOccurs="0"/>
                <xsd:element ref="ns3:MediaServiceOCR" minOccurs="0"/>
                <xsd:element ref="ns4:SharedWithUsers" minOccurs="0"/>
                <xsd:element ref="ns4:SharedWithDetails" minOccurs="0"/>
                <xsd:element ref="ns4:SharingHintHash"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ba37dcc-ad70-4018-836f-e4a20ef06fe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_activity" ma:index="19" nillable="true" ma:displayName="_activity" ma:hidden="true" ma:internalName="_activity">
      <xsd:simpleType>
        <xsd:restriction base="dms:Note"/>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7bf27ad-b611-47e2-ab43-059dbff37053"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3ba37dcc-ad70-4018-836f-e4a20ef06fe1"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5476B12-F768-4C49-8D0F-A54C0E062F72}">
  <ds:schemaRefs>
    <ds:schemaRef ds:uri="3ba37dcc-ad70-4018-836f-e4a20ef06fe1"/>
    <ds:schemaRef ds:uri="e7bf27ad-b611-47e2-ab43-059dbff3705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F0BC44E7-C73F-4BCB-88E6-54FF7EAA3AFE}">
  <ds:schemaRefs>
    <ds:schemaRef ds:uri="3ba37dcc-ad70-4018-836f-e4a20ef06fe1"/>
    <ds:schemaRef ds:uri="e7bf27ad-b611-47e2-ab43-059dbff37053"/>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7551A190-574A-48C1-9A05-8E97FA0525C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3803</TotalTime>
  <Words>3218</Words>
  <Application>Microsoft Office PowerPoint</Application>
  <PresentationFormat>On-screen Show (4:3)</PresentationFormat>
  <Paragraphs>167</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Times New Roman</vt:lpstr>
      <vt:lpstr>Wingdings</vt:lpstr>
      <vt:lpstr>Default Design</vt:lpstr>
      <vt:lpstr>OSHA’s U &amp; T Visa Certification Program</vt:lpstr>
      <vt:lpstr>Why is OSHA issuing these visa certifications?</vt:lpstr>
      <vt:lpstr>What are U visas?</vt:lpstr>
      <vt:lpstr>Which QCAs Are Most Likely to  Be Found in Connection with  OSHA Investigations?</vt:lpstr>
      <vt:lpstr>What are T visas?</vt:lpstr>
      <vt:lpstr>Who in OSHA reviews certification requests? </vt:lpstr>
      <vt:lpstr>How should a certification request get to OSHA? </vt:lpstr>
      <vt:lpstr>What criteria must be established for OSHA to consider issuing a certification?</vt:lpstr>
      <vt:lpstr>Connection to OSHA’s law enforcement work</vt:lpstr>
      <vt:lpstr>Other requirements OSHA  must assess</vt:lpstr>
      <vt:lpstr>What does OSHA staff consider while processing requests?</vt:lpstr>
      <vt:lpstr>Additional DOL resources</vt:lpstr>
      <vt:lpstr>Additional DOL resources </vt:lpstr>
      <vt:lpstr>Any Questions?</vt:lpstr>
    </vt:vector>
  </TitlesOfParts>
  <Manager/>
  <Company>OSHA</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OSHA Template</dc:title>
  <dc:subject/>
  <dc:creator>Office of Communications</dc:creator>
  <cp:keywords/>
  <dc:description/>
  <cp:lastModifiedBy>Dupuis, Jillian D - OSHA</cp:lastModifiedBy>
  <cp:revision>15</cp:revision>
  <cp:lastPrinted>2018-12-07T14:42:03Z</cp:lastPrinted>
  <dcterms:created xsi:type="dcterms:W3CDTF">2006-10-02T15:43:52Z</dcterms:created>
  <dcterms:modified xsi:type="dcterms:W3CDTF">2024-10-30T15:24:51Z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0x010100497580D596BFA6479871E0A9FA53C537</vt:lpwstr>
  </property>
</Properties>
</file>