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handoutMasterIdLst>
    <p:handoutMasterId r:id="rId20"/>
  </p:handoutMasterIdLst>
  <p:sldIdLst>
    <p:sldId id="261" r:id="rId5"/>
    <p:sldId id="260" r:id="rId6"/>
    <p:sldId id="280" r:id="rId7"/>
    <p:sldId id="267" r:id="rId8"/>
    <p:sldId id="281" r:id="rId9"/>
    <p:sldId id="268" r:id="rId10"/>
    <p:sldId id="269" r:id="rId11"/>
    <p:sldId id="270" r:id="rId12"/>
    <p:sldId id="276" r:id="rId13"/>
    <p:sldId id="282" r:id="rId14"/>
    <p:sldId id="271" r:id="rId15"/>
    <p:sldId id="278" r:id="rId16"/>
    <p:sldId id="284" r:id="rId17"/>
    <p:sldId id="259" r:id="rId18"/>
  </p:sldIdLst>
  <p:sldSz cx="9144000" cy="6858000" type="screen4x3"/>
  <p:notesSz cx="9296400" cy="70104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447D736-EEF9-F090-C025-6A0B24192AE4}" name="Bonfiglio, Anne E - SOL" initials="AB" userId="S::Bonfiglio.Anne.E@dol.gov::4936076f-b202-4a62-b92f-18b3a323bb2e" providerId="AD"/>
  <p188:author id="{AE3CBE48-23EF-EC5B-9EFA-7DD5CE9BAC19}" name="Godoy, Anne - SOL" initials="AG" userId="S::Godoy.Anne@dol.gov::51a168c8-34eb-4860-a072-235e0dff4c7c" providerId="AD"/>
  <p188:author id="{83A54F8A-20A9-113C-7B51-60911BA77CD7}" name="Godoy, Anne - SOL" initials="GS" userId="S::godoy.anne@dol.gov::51a168c8-34eb-4860-a072-235e0dff4c7c" providerId="AD"/>
  <p188:author id="{F108EECD-AACC-5544-28D9-5F683015FD75}" name="Schnaith, Marisa C - SOL" initials="MS" userId="S::Schnaith.Marisa.C@dol.gov::0c4271c5-bbb1-4090-abb6-a7986aa7c41f" providerId="AD"/>
  <p188:author id="{5C6767FE-7DCF-3989-4EBE-079097440CB6}" name="Stewart, Christine - OSHA" initials="CS" userId="S::Stewart.Christine@dol.gov::e8224e50-bd09-486c-841e-4bfe7d87228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63C1"/>
    <a:srgbClr val="FFFFFF"/>
    <a:srgbClr val="182C83"/>
    <a:srgbClr val="182E67"/>
    <a:srgbClr val="0070C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4" autoAdjust="0"/>
    <p:restoredTop sz="62687" autoAdjust="0"/>
  </p:normalViewPr>
  <p:slideViewPr>
    <p:cSldViewPr snapToGrid="0">
      <p:cViewPr varScale="1">
        <p:scale>
          <a:sx n="40" d="100"/>
          <a:sy n="40" d="100"/>
        </p:scale>
        <p:origin x="1395" y="114"/>
      </p:cViewPr>
      <p:guideLst>
        <p:guide orient="horz" pos="2160"/>
        <p:guide pos="2880"/>
      </p:guideLst>
    </p:cSldViewPr>
  </p:slideViewPr>
  <p:outlineViewPr>
    <p:cViewPr>
      <p:scale>
        <a:sx n="33" d="100"/>
        <a:sy n="33" d="100"/>
      </p:scale>
      <p:origin x="0" y="-13509"/>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2425"/>
          </a:xfrm>
          <a:prstGeom prst="rect">
            <a:avLst/>
          </a:prstGeom>
        </p:spPr>
        <p:txBody>
          <a:bodyPr vert="horz" lIns="93177" tIns="46589" rIns="93177" bIns="46589" rtlCol="0"/>
          <a:lstStyle>
            <a:lvl1pPr algn="l">
              <a:defRPr sz="1200" smtClean="0">
                <a:latin typeface="Arial" panose="020B0604020202020204" pitchFamily="34" charset="0"/>
                <a:ea typeface="+mn-ea"/>
              </a:defRPr>
            </a:lvl1pPr>
          </a:lstStyle>
          <a:p>
            <a:pPr>
              <a:defRPr/>
            </a:pPr>
            <a:endParaRPr lang="en-US" dirty="0"/>
          </a:p>
        </p:txBody>
      </p:sp>
      <p:sp>
        <p:nvSpPr>
          <p:cNvPr id="3" name="Date Placeholder 2"/>
          <p:cNvSpPr>
            <a:spLocks noGrp="1"/>
          </p:cNvSpPr>
          <p:nvPr>
            <p:ph type="dt" sz="quarter" idx="1"/>
          </p:nvPr>
        </p:nvSpPr>
        <p:spPr>
          <a:xfrm>
            <a:off x="5265738" y="0"/>
            <a:ext cx="4029075" cy="352425"/>
          </a:xfrm>
          <a:prstGeom prst="rect">
            <a:avLst/>
          </a:prstGeom>
        </p:spPr>
        <p:txBody>
          <a:bodyPr vert="horz" wrap="square" lIns="93177" tIns="46589" rIns="93177" bIns="46589" numCol="1" anchor="t" anchorCtr="0" compatLnSpc="1">
            <a:prstTxWarp prst="textNoShape">
              <a:avLst/>
            </a:prstTxWarp>
          </a:bodyPr>
          <a:lstStyle>
            <a:lvl1pPr algn="r">
              <a:defRPr sz="1200"/>
            </a:lvl1pPr>
          </a:lstStyle>
          <a:p>
            <a:fld id="{313C6CAE-4051-C34E-A340-EB220B6B11FD}" type="datetimeFigureOut">
              <a:rPr lang="en-US"/>
              <a:pPr/>
              <a:t>10/30/2024</a:t>
            </a:fld>
            <a:endParaRPr lang="en-US" dirty="0"/>
          </a:p>
        </p:txBody>
      </p:sp>
      <p:sp>
        <p:nvSpPr>
          <p:cNvPr id="4" name="Footer Placeholder 3"/>
          <p:cNvSpPr>
            <a:spLocks noGrp="1"/>
          </p:cNvSpPr>
          <p:nvPr>
            <p:ph type="ftr" sz="quarter" idx="2"/>
          </p:nvPr>
        </p:nvSpPr>
        <p:spPr>
          <a:xfrm>
            <a:off x="0" y="6657975"/>
            <a:ext cx="4029075" cy="352425"/>
          </a:xfrm>
          <a:prstGeom prst="rect">
            <a:avLst/>
          </a:prstGeom>
        </p:spPr>
        <p:txBody>
          <a:bodyPr vert="horz" lIns="93177" tIns="46589" rIns="93177" bIns="46589" rtlCol="0" anchor="b"/>
          <a:lstStyle>
            <a:lvl1pPr algn="l">
              <a:defRPr sz="1200" smtClean="0">
                <a:latin typeface="Arial" panose="020B0604020202020204" pitchFamily="34" charset="0"/>
                <a:ea typeface="+mn-ea"/>
              </a:defRPr>
            </a:lvl1pPr>
          </a:lstStyle>
          <a:p>
            <a:pPr>
              <a:defRPr/>
            </a:pPr>
            <a:endParaRPr lang="en-US" dirty="0"/>
          </a:p>
        </p:txBody>
      </p:sp>
      <p:sp>
        <p:nvSpPr>
          <p:cNvPr id="5" name="Slide Number Placeholder 4"/>
          <p:cNvSpPr>
            <a:spLocks noGrp="1"/>
          </p:cNvSpPr>
          <p:nvPr>
            <p:ph type="sldNum" sz="quarter" idx="3"/>
          </p:nvPr>
        </p:nvSpPr>
        <p:spPr>
          <a:xfrm>
            <a:off x="5265738" y="6657975"/>
            <a:ext cx="4029075" cy="352425"/>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fld id="{4D1BCEBE-1593-4A43-ABCB-ABC045DA94BD}" type="slidenum">
              <a:rPr lang="en-US"/>
              <a:pPr/>
              <a:t>‹#›</a:t>
            </a:fld>
            <a:endParaRPr lang="en-US" dirty="0"/>
          </a:p>
        </p:txBody>
      </p:sp>
    </p:spTree>
    <p:extLst>
      <p:ext uri="{BB962C8B-B14F-4D97-AF65-F5344CB8AC3E}">
        <p14:creationId xmlns:p14="http://schemas.microsoft.com/office/powerpoint/2010/main" val="32227883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2425"/>
          </a:xfrm>
          <a:prstGeom prst="rect">
            <a:avLst/>
          </a:prstGeom>
        </p:spPr>
        <p:txBody>
          <a:bodyPr vert="horz" lIns="93177" tIns="46589" rIns="93177" bIns="46589" rtlCol="0"/>
          <a:lstStyle>
            <a:lvl1pPr algn="l" eaLnBrk="1" hangingPunct="1">
              <a:defRPr sz="1200">
                <a:latin typeface="Arial" panose="020B0604020202020204" pitchFamily="34" charset="0"/>
                <a:ea typeface="+mn-ea"/>
              </a:defRPr>
            </a:lvl1pPr>
          </a:lstStyle>
          <a:p>
            <a:pPr>
              <a:defRPr/>
            </a:pPr>
            <a:endParaRPr lang="en-US" dirty="0"/>
          </a:p>
        </p:txBody>
      </p:sp>
      <p:sp>
        <p:nvSpPr>
          <p:cNvPr id="3" name="Date Placeholder 2"/>
          <p:cNvSpPr>
            <a:spLocks noGrp="1"/>
          </p:cNvSpPr>
          <p:nvPr>
            <p:ph type="dt" idx="1"/>
          </p:nvPr>
        </p:nvSpPr>
        <p:spPr>
          <a:xfrm>
            <a:off x="5265738" y="0"/>
            <a:ext cx="4029075" cy="352425"/>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a:lvl1pPr>
          </a:lstStyle>
          <a:p>
            <a:fld id="{46D02FF1-666A-534A-8814-EE75650F9943}" type="datetimeFigureOut">
              <a:rPr lang="en-US"/>
              <a:pPr/>
              <a:t>10/30/2024</a:t>
            </a:fld>
            <a:endParaRPr lang="en-US" dirty="0"/>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930275" y="3373438"/>
            <a:ext cx="7435850" cy="2760662"/>
          </a:xfrm>
          <a:prstGeom prst="rect">
            <a:avLst/>
          </a:prstGeom>
        </p:spPr>
        <p:txBody>
          <a:bodyPr vert="horz" lIns="93177" tIns="46589" rIns="93177" bIns="46589"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6657975"/>
            <a:ext cx="4029075" cy="352425"/>
          </a:xfrm>
          <a:prstGeom prst="rect">
            <a:avLst/>
          </a:prstGeom>
        </p:spPr>
        <p:txBody>
          <a:bodyPr vert="horz" lIns="93177" tIns="46589" rIns="93177" bIns="46589" rtlCol="0" anchor="b"/>
          <a:lstStyle>
            <a:lvl1pPr algn="l" eaLnBrk="1" hangingPunct="1">
              <a:defRPr sz="1200">
                <a:latin typeface="Arial" panose="020B0604020202020204" pitchFamily="34" charset="0"/>
                <a:ea typeface="+mn-ea"/>
              </a:defRPr>
            </a:lvl1pPr>
          </a:lstStyle>
          <a:p>
            <a:pPr>
              <a:defRPr/>
            </a:pPr>
            <a:endParaRPr lang="en-US" dirty="0"/>
          </a:p>
        </p:txBody>
      </p:sp>
      <p:sp>
        <p:nvSpPr>
          <p:cNvPr id="7" name="Slide Number Placeholder 6"/>
          <p:cNvSpPr>
            <a:spLocks noGrp="1"/>
          </p:cNvSpPr>
          <p:nvPr>
            <p:ph type="sldNum" sz="quarter" idx="5"/>
          </p:nvPr>
        </p:nvSpPr>
        <p:spPr>
          <a:xfrm>
            <a:off x="5265738" y="6657975"/>
            <a:ext cx="4029075" cy="352425"/>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fld id="{ABE2779E-D1FA-B94E-B00B-BB69D64E6083}" type="slidenum">
              <a:rPr lang="en-US"/>
              <a:pPr/>
              <a:t>‹#›</a:t>
            </a:fld>
            <a:endParaRPr lang="en-US" dirty="0"/>
          </a:p>
        </p:txBody>
      </p:sp>
    </p:spTree>
    <p:extLst>
      <p:ext uri="{BB962C8B-B14F-4D97-AF65-F5344CB8AC3E}">
        <p14:creationId xmlns:p14="http://schemas.microsoft.com/office/powerpoint/2010/main" val="21445347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s-ES" altLang="en-US" sz="1200" b="1" dirty="0">
                <a:latin typeface="Calibri" panose="020F0502020204030204" pitchFamily="34" charset="0"/>
              </a:rPr>
              <a:t>Estas diapositivas se actualizaron el 20/09/2024.</a:t>
            </a:r>
          </a:p>
          <a:p>
            <a:pPr marL="171450" indent="-171450">
              <a:buFont typeface="Arial" panose="020B0604020202020204" pitchFamily="34" charset="0"/>
              <a:buChar char="•"/>
            </a:pPr>
            <a:r>
              <a:rPr lang="es-ES" altLang="en-US" sz="1200" b="0" dirty="0">
                <a:latin typeface="Calibri" panose="020F0502020204030204" pitchFamily="34" charset="0"/>
              </a:rPr>
              <a:t>Para facilitar la referencia, nos referimos a este programa como un programa de “certificación de visa U&amp;T”, pero lo que OSHA está emitiendo más precisamente son certificaciones de estatus de no inmigrante U y declaraciones de estatus de no inmigrante T. Sin embargo, no hay diferencia práctica para el programa de OSHA entre una “certificación” y una “declaración” o entre una “visa” y un “estatus de no inmigrante”, por lo que a veces usamos estos términos de manera intercambiable</a:t>
            </a:r>
            <a:r>
              <a:rPr lang="en-US" altLang="en-US" sz="1200" b="0" dirty="0">
                <a:latin typeface="Calibri" panose="020F0502020204030204" pitchFamily="34" charset="0"/>
              </a:rPr>
              <a:t>.</a:t>
            </a:r>
          </a:p>
          <a:p>
            <a:pPr marL="171450" indent="-171450">
              <a:buFont typeface="Arial" panose="020B0604020202020204" pitchFamily="34" charset="0"/>
              <a:buChar char="•"/>
            </a:pPr>
            <a:r>
              <a:rPr lang="es-ES" altLang="en-US" sz="1200" b="0" dirty="0">
                <a:latin typeface="Calibri" panose="020F0502020204030204" pitchFamily="34" charset="0"/>
              </a:rPr>
              <a:t>El 24 de enero de 2023, el Secretario de Trabajo firmó un memorando que otorgó a OSHA la autoridad para emitir certificaciones en apoyo de peticiones de visas U y solicitudes de visas T, comenzando el 30 de marzo</a:t>
            </a:r>
            <a:r>
              <a:rPr lang="en-US" altLang="en-US" sz="1200" b="0" dirty="0">
                <a:latin typeface="Calibri" panose="020F0502020204030204" pitchFamily="34" charset="0"/>
              </a:rPr>
              <a:t>.</a:t>
            </a:r>
            <a:endParaRPr lang="en-US" b="0" dirty="0"/>
          </a:p>
          <a:p>
            <a:pPr marL="171450" indent="-171450">
              <a:buFont typeface="Arial" panose="020B0604020202020204" pitchFamily="34" charset="0"/>
              <a:buChar char="•"/>
            </a:pPr>
            <a:r>
              <a:rPr lang="es-ES" altLang="en-US" sz="1200" b="0" dirty="0">
                <a:latin typeface="Calibri" panose="020F0502020204030204" pitchFamily="34" charset="0"/>
              </a:rPr>
              <a:t>En general, una agencia certificadora de visas U y T puede ser cualquier agencia que tenga la responsabilidad de detectar, investigar o procesar actividades criminales calificadas o delitos de tráfico</a:t>
            </a:r>
            <a:r>
              <a:rPr lang="en-US" altLang="en-US" sz="1200" b="0" dirty="0">
                <a:latin typeface="Calibri" panose="020F0502020204030204" pitchFamily="34" charset="0"/>
              </a:rPr>
              <a:t>​.</a:t>
            </a:r>
          </a:p>
          <a:p>
            <a:pPr marL="171450" indent="-171450">
              <a:buFont typeface="Arial" panose="020B0604020202020204" pitchFamily="34" charset="0"/>
              <a:buChar char="•"/>
            </a:pPr>
            <a:r>
              <a:rPr lang="es-ES" altLang="en-US" sz="1200" b="0" dirty="0">
                <a:latin typeface="Calibri" panose="020F0502020204030204" pitchFamily="34" charset="0"/>
              </a:rPr>
              <a:t>Las regulaciones del Departamento de Seguridad Nacional (DHS) enumeran expresamente al DOL entre ciertas agencias federales de aplicación de la ley que pueden emitir certificaciones de visas U y declaraciones de visas T, y, dentro del DOL, la División de Horas y Salarios ha estado emitiendo certificaciones de visas U desde 2011 y declaraciones de visas T desde 2015</a:t>
            </a:r>
            <a:r>
              <a:rPr lang="en-US" altLang="en-US" sz="1200" b="0" dirty="0">
                <a:latin typeface="Calibri" panose="020F0502020204030204" pitchFamily="34" charset="0"/>
              </a:rPr>
              <a:t>.</a:t>
            </a:r>
          </a:p>
          <a:p>
            <a:pPr marL="171450" indent="-171450">
              <a:buFont typeface="Arial" panose="020B0604020202020204" pitchFamily="34" charset="0"/>
              <a:buChar char="•"/>
            </a:pPr>
            <a:r>
              <a:rPr lang="es-ES" b="0" dirty="0"/>
              <a:t>Esta es mucha información, destilada a quién, qué, cuándo, dónde, por qué y cómo</a:t>
            </a:r>
            <a:r>
              <a:rPr lang="en-US" b="0" dirty="0"/>
              <a:t>.</a:t>
            </a:r>
          </a:p>
          <a:p>
            <a:pPr marL="171450" indent="-171450">
              <a:buFont typeface="Arial" panose="020B0604020202020204" pitchFamily="34" charset="0"/>
              <a:buChar char="•"/>
            </a:pPr>
            <a:r>
              <a:rPr lang="es-ES" b="0" dirty="0"/>
              <a:t>Les voy a hablar sobre la visión general del programa de OSHA, los aspectos operativos de cómo funciona el programa y proporcionarle recursos adicionales relacionados con el programa.</a:t>
            </a:r>
            <a:endParaRPr lang="en-US" b="0" dirty="0"/>
          </a:p>
        </p:txBody>
      </p:sp>
      <p:sp>
        <p:nvSpPr>
          <p:cNvPr id="4" name="Slide Number Placeholder 3"/>
          <p:cNvSpPr>
            <a:spLocks noGrp="1"/>
          </p:cNvSpPr>
          <p:nvPr>
            <p:ph type="sldNum" sz="quarter" idx="5"/>
          </p:nvPr>
        </p:nvSpPr>
        <p:spPr/>
        <p:txBody>
          <a:bodyPr/>
          <a:lstStyle/>
          <a:p>
            <a:fld id="{ABE2779E-D1FA-B94E-B00B-BB69D64E6083}" type="slidenum">
              <a:rPr lang="en-US" smtClean="0"/>
              <a:pPr/>
              <a:t>1</a:t>
            </a:fld>
            <a:endParaRPr lang="en-US" dirty="0"/>
          </a:p>
        </p:txBody>
      </p:sp>
    </p:spTree>
    <p:extLst>
      <p:ext uri="{BB962C8B-B14F-4D97-AF65-F5344CB8AC3E}">
        <p14:creationId xmlns:p14="http://schemas.microsoft.com/office/powerpoint/2010/main" val="20244768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30274" y="3373438"/>
            <a:ext cx="7604125" cy="3636962"/>
          </a:xfrm>
        </p:spPr>
        <p:txBody>
          <a:bodyPr/>
          <a:lstStyle/>
          <a:p>
            <a:pPr marL="171450" indent="-171450">
              <a:buFont typeface="Arial" panose="020B0604020202020204" pitchFamily="34" charset="0"/>
              <a:buChar char="•"/>
            </a:pPr>
            <a:r>
              <a:rPr lang="es-ES" b="0" dirty="0"/>
              <a:t>Los segundo y tercer criterios que OSHA debe evaluar son</a:t>
            </a:r>
            <a:r>
              <a:rPr lang="en-US" b="0" dirty="0"/>
              <a:t>…</a:t>
            </a:r>
          </a:p>
          <a:p>
            <a:pPr marL="171450" indent="-171450">
              <a:buFont typeface="Arial" panose="020B0604020202020204" pitchFamily="34" charset="0"/>
              <a:buChar char="•"/>
            </a:pPr>
            <a:r>
              <a:rPr lang="es-ES" dirty="0"/>
              <a:t>Para obtener más información sobre cómo USCIS pretende que las agencias de aplicación de la ley evalúen estos requisitos, recomendamos que consulten las Guías de Recursos para las Agencias de Aplicación de la Ley sobre Visas U y T publicadas en el sitio web del DHS en el enlace de la diapositiva</a:t>
            </a:r>
            <a:r>
              <a:rPr lang="en-US" dirty="0"/>
              <a:t>. </a:t>
            </a:r>
          </a:p>
          <a:p>
            <a:pPr marL="171450" indent="-171450">
              <a:buFont typeface="Arial" panose="020B0604020202020204" pitchFamily="34" charset="0"/>
              <a:buChar char="•"/>
            </a:pPr>
            <a:r>
              <a:rPr lang="es-ES" strike="noStrike" dirty="0"/>
              <a:t>Cuando USCIS revisa la petición de visa U / solicitud de visa T, también considerará de manera independiente si hay suficiente evidencia para demostrar ambos requisitos</a:t>
            </a:r>
            <a:r>
              <a:rPr lang="en-US" strike="noStrike" dirty="0"/>
              <a:t>.</a:t>
            </a:r>
            <a:endParaRPr lang="en-US" b="0" strike="sngStrike" dirty="0"/>
          </a:p>
        </p:txBody>
      </p:sp>
      <p:sp>
        <p:nvSpPr>
          <p:cNvPr id="4" name="Slide Number Placeholder 3"/>
          <p:cNvSpPr>
            <a:spLocks noGrp="1"/>
          </p:cNvSpPr>
          <p:nvPr>
            <p:ph type="sldNum" sz="quarter" idx="5"/>
          </p:nvPr>
        </p:nvSpPr>
        <p:spPr/>
        <p:txBody>
          <a:bodyPr/>
          <a:lstStyle/>
          <a:p>
            <a:fld id="{ABE2779E-D1FA-B94E-B00B-BB69D64E6083}" type="slidenum">
              <a:rPr lang="en-US" smtClean="0"/>
              <a:pPr/>
              <a:t>10</a:t>
            </a:fld>
            <a:endParaRPr lang="en-US" dirty="0"/>
          </a:p>
        </p:txBody>
      </p:sp>
    </p:spTree>
    <p:extLst>
      <p:ext uri="{BB962C8B-B14F-4D97-AF65-F5344CB8AC3E}">
        <p14:creationId xmlns:p14="http://schemas.microsoft.com/office/powerpoint/2010/main" val="6171711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84237" y="3241675"/>
            <a:ext cx="7527925" cy="3636962"/>
          </a:xfrm>
        </p:spPr>
        <p:txBody>
          <a:bodyPr/>
          <a:lstStyle/>
          <a:p>
            <a:pPr marL="171450" indent="-171450">
              <a:buFont typeface="Arial" panose="020B0604020202020204" pitchFamily="34" charset="0"/>
              <a:buChar char="•"/>
            </a:pPr>
            <a:r>
              <a:rPr lang="es-ES" b="0" dirty="0"/>
              <a:t>El estatuto que crea las visas U y T tiene fuertes disposiciones de confidencialidad para proteger a los peticionarios/solicitantes no ciudadanos</a:t>
            </a:r>
            <a:r>
              <a:rPr lang="en-US" b="0" dirty="0"/>
              <a:t>.</a:t>
            </a:r>
          </a:p>
          <a:p>
            <a:pPr marL="171450" indent="-171450">
              <a:buFont typeface="Arial" panose="020B0604020202020204" pitchFamily="34" charset="0"/>
              <a:buChar char="•"/>
            </a:pPr>
            <a:r>
              <a:rPr lang="es-ES" b="0" dirty="0"/>
              <a:t>Las regulaciones de las visas U y T establecen claramente que estas disposiciones de confidencialidad se aplican a las agencias certificadoras como OSHA</a:t>
            </a:r>
            <a:r>
              <a:rPr lang="en-US" b="0" dirty="0"/>
              <a:t>.</a:t>
            </a:r>
          </a:p>
          <a:p>
            <a:pPr marL="171450" indent="-171450">
              <a:buFont typeface="Arial" panose="020B0604020202020204" pitchFamily="34" charset="0"/>
              <a:buChar char="•"/>
            </a:pPr>
            <a:r>
              <a:rPr lang="es-ES" b="0" dirty="0"/>
              <a:t>Según estas disposiciones, a OSHA se le prohíbe compartir información relacionada con el beneficiario de una petición/solicitud pendiente o aprobada, a menos que la divulgación se realice a un funcionario juramentado o empleado del DHS, DOJ o el Departamento de Estado para fines legítimos, o en ciertas otras circunstancias limitadas</a:t>
            </a:r>
            <a:r>
              <a:rPr lang="en-US" b="0" dirty="0"/>
              <a:t>. </a:t>
            </a:r>
          </a:p>
          <a:p>
            <a:pPr marL="171450" indent="-171450">
              <a:buFont typeface="Arial" panose="020B0604020202020204" pitchFamily="34" charset="0"/>
              <a:buChar char="•"/>
            </a:pPr>
            <a:r>
              <a:rPr lang="es-ES" b="0" i="0" dirty="0">
                <a:solidFill>
                  <a:srgbClr val="212121"/>
                </a:solidFill>
                <a:effectLst/>
              </a:rPr>
              <a:t>Y se debe considerar en todo momento la seguridad de los solicitantes, sus familias y otras personas que han sido perjudicadas o que podrían estar en riesgo</a:t>
            </a:r>
            <a:r>
              <a:rPr lang="en-US" b="0" i="0" dirty="0">
                <a:solidFill>
                  <a:srgbClr val="212121"/>
                </a:solidFill>
                <a:effectLst/>
              </a:rPr>
              <a:t>.</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strike="noStrike" dirty="0"/>
              <a:t>Se espera que los RWCC aseguren que los peticionarios de visa U y los solicitantes de visa T con dominio limitado del inglés tengan acceso a servicios de interpretación</a:t>
            </a:r>
            <a:r>
              <a:rPr lang="en-US" b="0" strike="noStrike" dirty="0"/>
              <a:t>.</a:t>
            </a:r>
          </a:p>
          <a:p>
            <a:pPr marL="171450" indent="-171450">
              <a:buFont typeface="Arial" panose="020B0604020202020204" pitchFamily="34" charset="0"/>
              <a:buChar char="•"/>
            </a:pPr>
            <a:r>
              <a:rPr lang="es-ES" b="0" dirty="0"/>
              <a:t>Hay intérpretes disponibles incluso para los peticionarios/solicitantes con competencia en inglés que podrían comunicar mejor los detalles del delito y su experiencia general en su idioma nativo</a:t>
            </a:r>
            <a:r>
              <a:rPr lang="en-US" b="0" dirty="0"/>
              <a:t>.</a:t>
            </a:r>
          </a:p>
          <a:p>
            <a:pPr marL="171450" indent="-171450">
              <a:buFont typeface="Arial" panose="020B0604020202020204" pitchFamily="34" charset="0"/>
              <a:buChar char="•"/>
            </a:pPr>
            <a:r>
              <a:rPr lang="es-ES" b="0" dirty="0"/>
              <a:t>Los RWCC llevan a cabo entrevistas con peticionarios y solicitantes utilizando intérpretes proporcionados por OSHA, que pueden ser tanto personal bilingüe de OSHA como un intérprete a través del servicio de interpretación telefónica del DOL.</a:t>
            </a:r>
            <a:endParaRPr lang="en-US" b="0" dirty="0"/>
          </a:p>
          <a:p>
            <a:pPr marL="171450" indent="-171450">
              <a:buFont typeface="Arial" panose="020B0604020202020204" pitchFamily="34" charset="0"/>
              <a:buChar char="•"/>
            </a:pPr>
            <a:r>
              <a:rPr lang="es-ES" b="0" dirty="0"/>
              <a:t>OSHA también puede ayudar a las víctimas y trabajadores afectados con recursos informativos, contactos a través de fuerzas de tarea contra la trata de personas, redes de servicios a las víctimas y adoptando prácticas centradas en la víctima y informadas sobre el trauma</a:t>
            </a:r>
            <a:r>
              <a:rPr lang="en-US" b="0" dirty="0"/>
              <a:t>.</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dirty="0"/>
              <a:t>Estas prácticas pueden incluir: conectar a la víctima con un especialista en asistencia a víctimas que pueda vincularla con servicios de apoyo; explicar el papel de OSHA, responder a sus preguntas y abordar sus temores y necesidades urgentes; </a:t>
            </a:r>
            <a:endParaRPr lang="en-US" b="0" dirty="0"/>
          </a:p>
        </p:txBody>
      </p:sp>
      <p:sp>
        <p:nvSpPr>
          <p:cNvPr id="4" name="Slide Number Placeholder 3"/>
          <p:cNvSpPr>
            <a:spLocks noGrp="1"/>
          </p:cNvSpPr>
          <p:nvPr>
            <p:ph type="sldNum" sz="quarter" idx="5"/>
          </p:nvPr>
        </p:nvSpPr>
        <p:spPr/>
        <p:txBody>
          <a:bodyPr/>
          <a:lstStyle/>
          <a:p>
            <a:fld id="{ABE2779E-D1FA-B94E-B00B-BB69D64E6083}" type="slidenum">
              <a:rPr lang="en-US" smtClean="0"/>
              <a:pPr/>
              <a:t>11</a:t>
            </a:fld>
            <a:endParaRPr lang="en-US" dirty="0"/>
          </a:p>
        </p:txBody>
      </p:sp>
    </p:spTree>
    <p:extLst>
      <p:ext uri="{BB962C8B-B14F-4D97-AF65-F5344CB8AC3E}">
        <p14:creationId xmlns:p14="http://schemas.microsoft.com/office/powerpoint/2010/main" val="36229012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30275" y="3373438"/>
            <a:ext cx="7375525" cy="3408362"/>
          </a:xfrm>
        </p:spPr>
        <p:txBody>
          <a:bodyPr/>
          <a:lstStyle/>
          <a:p>
            <a:pPr marL="171450" indent="-171450">
              <a:buFont typeface="Arial" panose="020B0604020202020204" pitchFamily="34" charset="0"/>
              <a:buChar char="•"/>
            </a:pPr>
            <a:r>
              <a:rPr lang="es-ES" dirty="0"/>
              <a:t>El sitio web de denunciantes de OSHA tiene una página web de certificación de visas U y T que incluye los criterios de certificación de OSHA y Preguntas Frecuentes</a:t>
            </a:r>
            <a:r>
              <a:rPr lang="en-US" dirty="0">
                <a:effectLst/>
                <a:ea typeface="Calibri" panose="020F0502020204030204" pitchFamily="34" charset="0"/>
              </a:rPr>
              <a:t>.</a:t>
            </a:r>
          </a:p>
          <a:p>
            <a:pPr marL="171450" indent="-171450">
              <a:buFont typeface="Arial" panose="020B0604020202020204" pitchFamily="34" charset="0"/>
              <a:buChar char="•"/>
            </a:pPr>
            <a:r>
              <a:rPr lang="es-ES" dirty="0">
                <a:effectLst/>
              </a:rPr>
              <a:t>El sitio web de denunciantes de OSHA también tiene una Hoja Informativa sobre Trata de Personas, llamada "Detener la Trata de Personas: Cómo Identificarla y Reportarla”.</a:t>
            </a:r>
            <a:endParaRPr lang="en-US" b="0" dirty="0">
              <a:cs typeface="Calibri" panose="020F0502020204030204" pitchFamily="34" charset="0"/>
            </a:endParaRPr>
          </a:p>
        </p:txBody>
      </p:sp>
      <p:sp>
        <p:nvSpPr>
          <p:cNvPr id="4" name="Slide Number Placeholder 3"/>
          <p:cNvSpPr>
            <a:spLocks noGrp="1"/>
          </p:cNvSpPr>
          <p:nvPr>
            <p:ph type="sldNum" sz="quarter" idx="5"/>
          </p:nvPr>
        </p:nvSpPr>
        <p:spPr/>
        <p:txBody>
          <a:bodyPr/>
          <a:lstStyle/>
          <a:p>
            <a:fld id="{ABE2779E-D1FA-B94E-B00B-BB69D64E6083}" type="slidenum">
              <a:rPr lang="en-US" smtClean="0"/>
              <a:pPr/>
              <a:t>12</a:t>
            </a:fld>
            <a:endParaRPr lang="en-US" dirty="0"/>
          </a:p>
        </p:txBody>
      </p:sp>
    </p:spTree>
    <p:extLst>
      <p:ext uri="{BB962C8B-B14F-4D97-AF65-F5344CB8AC3E}">
        <p14:creationId xmlns:p14="http://schemas.microsoft.com/office/powerpoint/2010/main" val="35683562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2968" y="3373438"/>
            <a:ext cx="7317589" cy="3408362"/>
          </a:xfrm>
        </p:spPr>
        <p:txBody>
          <a:bodyPr/>
          <a:lstStyle/>
          <a:p>
            <a:pPr marL="0" indent="0">
              <a:buFont typeface="Arial" panose="020B0604020202020204" pitchFamily="34" charset="0"/>
              <a:buNone/>
            </a:pPr>
            <a:r>
              <a:rPr lang="es-ES" b="0" strike="noStrike" dirty="0">
                <a:cs typeface="Calibri" panose="020F0502020204030204" pitchFamily="34" charset="0"/>
              </a:rPr>
              <a:t>OSHA también dispone de 2 prácticas tarjetas de bolsillo: « Identificar y denunciar el tráfico de mano de obra» y «¿Su empleador pone en riesgo su seguridad?».</a:t>
            </a:r>
            <a:endParaRPr lang="en-US" b="0" strike="noStrike" dirty="0">
              <a:cs typeface="Calibri" panose="020F0502020204030204" pitchFamily="34" charset="0"/>
            </a:endParaRPr>
          </a:p>
        </p:txBody>
      </p:sp>
      <p:sp>
        <p:nvSpPr>
          <p:cNvPr id="4" name="Slide Number Placeholder 3"/>
          <p:cNvSpPr>
            <a:spLocks noGrp="1"/>
          </p:cNvSpPr>
          <p:nvPr>
            <p:ph type="sldNum" sz="quarter" idx="5"/>
          </p:nvPr>
        </p:nvSpPr>
        <p:spPr/>
        <p:txBody>
          <a:bodyPr/>
          <a:lstStyle/>
          <a:p>
            <a:fld id="{ABE2779E-D1FA-B94E-B00B-BB69D64E6083}" type="slidenum">
              <a:rPr lang="en-US" smtClean="0"/>
              <a:pPr/>
              <a:t>13</a:t>
            </a:fld>
            <a:endParaRPr lang="en-US"/>
          </a:p>
        </p:txBody>
      </p:sp>
    </p:spTree>
    <p:extLst>
      <p:ext uri="{BB962C8B-B14F-4D97-AF65-F5344CB8AC3E}">
        <p14:creationId xmlns:p14="http://schemas.microsoft.com/office/powerpoint/2010/main" val="3098189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eaLnBrk="1" hangingPunct="1">
              <a:spcBef>
                <a:spcPct val="0"/>
              </a:spcBef>
            </a:pPr>
            <a:endParaRPr lang="en-US" dirty="0">
              <a:latin typeface="Calibri" charset="0"/>
            </a:endParaRPr>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charset="0"/>
              </a:defRPr>
            </a:lvl1pPr>
            <a:lvl2pPr marL="766763" indent="-292100">
              <a:defRPr>
                <a:solidFill>
                  <a:schemeClr val="tx1"/>
                </a:solidFill>
                <a:latin typeface="Arial" charset="0"/>
                <a:ea typeface="ＭＳ Ｐゴシック" charset="0"/>
              </a:defRPr>
            </a:lvl2pPr>
            <a:lvl3pPr marL="1179513" indent="-233363">
              <a:defRPr>
                <a:solidFill>
                  <a:schemeClr val="tx1"/>
                </a:solidFill>
                <a:latin typeface="Arial" charset="0"/>
                <a:ea typeface="ＭＳ Ｐゴシック" charset="0"/>
              </a:defRPr>
            </a:lvl3pPr>
            <a:lvl4pPr marL="1654175" indent="-233363">
              <a:defRPr>
                <a:solidFill>
                  <a:schemeClr val="tx1"/>
                </a:solidFill>
                <a:latin typeface="Arial" charset="0"/>
                <a:ea typeface="ＭＳ Ｐゴシック" charset="0"/>
              </a:defRPr>
            </a:lvl4pPr>
            <a:lvl5pPr marL="2128838" indent="-233363">
              <a:defRPr>
                <a:solidFill>
                  <a:schemeClr val="tx1"/>
                </a:solidFill>
                <a:latin typeface="Arial" charset="0"/>
                <a:ea typeface="ＭＳ Ｐゴシック" charset="0"/>
              </a:defRPr>
            </a:lvl5pPr>
            <a:lvl6pPr marL="2586038" indent="-233363" eaLnBrk="0" fontAlgn="base" hangingPunct="0">
              <a:spcBef>
                <a:spcPct val="0"/>
              </a:spcBef>
              <a:spcAft>
                <a:spcPct val="0"/>
              </a:spcAft>
              <a:defRPr>
                <a:solidFill>
                  <a:schemeClr val="tx1"/>
                </a:solidFill>
                <a:latin typeface="Arial" charset="0"/>
                <a:ea typeface="ＭＳ Ｐゴシック" charset="0"/>
              </a:defRPr>
            </a:lvl6pPr>
            <a:lvl7pPr marL="3043238" indent="-233363" eaLnBrk="0" fontAlgn="base" hangingPunct="0">
              <a:spcBef>
                <a:spcPct val="0"/>
              </a:spcBef>
              <a:spcAft>
                <a:spcPct val="0"/>
              </a:spcAft>
              <a:defRPr>
                <a:solidFill>
                  <a:schemeClr val="tx1"/>
                </a:solidFill>
                <a:latin typeface="Arial" charset="0"/>
                <a:ea typeface="ＭＳ Ｐゴシック" charset="0"/>
              </a:defRPr>
            </a:lvl7pPr>
            <a:lvl8pPr marL="3500438" indent="-233363" eaLnBrk="0" fontAlgn="base" hangingPunct="0">
              <a:spcBef>
                <a:spcPct val="0"/>
              </a:spcBef>
              <a:spcAft>
                <a:spcPct val="0"/>
              </a:spcAft>
              <a:defRPr>
                <a:solidFill>
                  <a:schemeClr val="tx1"/>
                </a:solidFill>
                <a:latin typeface="Arial" charset="0"/>
                <a:ea typeface="ＭＳ Ｐゴシック" charset="0"/>
              </a:defRPr>
            </a:lvl8pPr>
            <a:lvl9pPr marL="3957638" indent="-233363" eaLnBrk="0" fontAlgn="base" hangingPunct="0">
              <a:spcBef>
                <a:spcPct val="0"/>
              </a:spcBef>
              <a:spcAft>
                <a:spcPct val="0"/>
              </a:spcAft>
              <a:defRPr>
                <a:solidFill>
                  <a:schemeClr val="tx1"/>
                </a:solidFill>
                <a:latin typeface="Arial" charset="0"/>
                <a:ea typeface="ＭＳ Ｐゴシック" charset="0"/>
              </a:defRPr>
            </a:lvl9pPr>
          </a:lstStyle>
          <a:p>
            <a:fld id="{9505CB53-ADB6-3642-827B-3EFBBB2DBE0A}" type="slidenum">
              <a:rPr lang="en-US"/>
              <a:pPr/>
              <a:t>14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3373437"/>
            <a:ext cx="8077199" cy="3284537"/>
          </a:xfrm>
        </p:spPr>
        <p:txBody>
          <a:bodyPr/>
          <a:lstStyle/>
          <a:p>
            <a:pPr marL="171450" indent="-171450">
              <a:buFont typeface="Arial" panose="020B0604020202020204" pitchFamily="34" charset="0"/>
              <a:buChar char="•"/>
            </a:pPr>
            <a:r>
              <a:rPr lang="es-ES" b="0" i="0" dirty="0">
                <a:solidFill>
                  <a:srgbClr val="212121"/>
                </a:solidFill>
                <a:effectLst/>
              </a:rPr>
              <a:t>La misión de OSHA </a:t>
            </a:r>
            <a:r>
              <a:rPr lang="es-ES" b="0" i="0">
                <a:solidFill>
                  <a:srgbClr val="212121"/>
                </a:solidFill>
                <a:effectLst/>
              </a:rPr>
              <a:t>es asegurar </a:t>
            </a:r>
            <a:r>
              <a:rPr lang="es-ES" b="0" i="0" dirty="0">
                <a:solidFill>
                  <a:srgbClr val="212121"/>
                </a:solidFill>
                <a:effectLst/>
              </a:rPr>
              <a:t>condiciones de trabajo seguras y saludables para los trabajadores mediante el establecimiento y la aplicación de normas, así como proporcionando capacitación, divulgación, educación y asistencia</a:t>
            </a:r>
            <a:r>
              <a:rPr lang="en-US" b="0" i="0" dirty="0">
                <a:solidFill>
                  <a:srgbClr val="212121"/>
                </a:solidFill>
                <a:effectLst/>
              </a:rPr>
              <a:t>.</a:t>
            </a:r>
          </a:p>
          <a:p>
            <a:pPr marL="171450" indent="-171450">
              <a:buFont typeface="Arial" panose="020B0604020202020204" pitchFamily="34" charset="0"/>
              <a:buChar char="•"/>
            </a:pPr>
            <a:r>
              <a:rPr lang="es-ES" b="0" dirty="0"/>
              <a:t>Muchas investigaciones de OSHA tienen lugar en industrias que emplean a trabajadores vulnerables, y el estatus migratorio a menudo emerge como una herramienta o amenaza poderosa de represalia contra los trabajadores sin estatus permanente cuando intentan hacer valer sus derechos legales</a:t>
            </a:r>
            <a:r>
              <a:rPr lang="en-US" b="0" dirty="0"/>
              <a:t>.</a:t>
            </a:r>
          </a:p>
          <a:p>
            <a:pPr marL="171450" indent="-171450">
              <a:buFont typeface="Arial" panose="020B0604020202020204" pitchFamily="34" charset="0"/>
              <a:buChar char="•"/>
            </a:pPr>
            <a:r>
              <a:rPr lang="es-ES" b="0" dirty="0"/>
              <a:t>Por lo tanto, los trabajadores no ciudadanos a menudo permanecen vulnerables y reacios a denunciar violaciones laborales que ponen en peligro la vida o a ejercer sus derechos bajo las leyes que OSHA hace cumplir</a:t>
            </a:r>
            <a:r>
              <a:rPr lang="en-US" b="0" dirty="0"/>
              <a:t>.</a:t>
            </a:r>
          </a:p>
          <a:p>
            <a:pPr marL="171450" indent="-171450">
              <a:buFont typeface="Arial" panose="020B0604020202020204" pitchFamily="34" charset="0"/>
              <a:buChar char="•"/>
            </a:pPr>
            <a:r>
              <a:rPr lang="es-ES" b="0" dirty="0"/>
              <a:t>Emitir estas certificaciones de visa beneficia a OSHA al fomentar la confianza entre los trabajadores y OSHA, alentando la denuncia y la participación en las investigaciones, y permitiendo una aplicación más amplia y equitativa de la Ley de Seguridad y Salud Ocupacional (OSH)</a:t>
            </a:r>
            <a:r>
              <a:rPr lang="en-US" b="0" dirty="0"/>
              <a:t>.</a:t>
            </a:r>
          </a:p>
          <a:p>
            <a:pPr marL="171450" indent="-171450">
              <a:buFont typeface="Arial" panose="020B0604020202020204" pitchFamily="34" charset="0"/>
              <a:buChar char="•"/>
            </a:pPr>
            <a:r>
              <a:rPr lang="es-ES" b="0" dirty="0"/>
              <a:t>Emitir estas certificaciones de visa también beneficia a los trabajadores al permitirles abogar mejor por sí mismos y protegerlos mejor contra represalias en el lugar de trabajo</a:t>
            </a:r>
            <a:r>
              <a:rPr lang="en-US" b="0" dirty="0"/>
              <a:t>.</a:t>
            </a:r>
          </a:p>
          <a:p>
            <a:pPr marL="171450" indent="-171450">
              <a:buFont typeface="Arial" panose="020B0604020202020204" pitchFamily="34" charset="0"/>
              <a:buChar char="•"/>
            </a:pPr>
            <a:r>
              <a:rPr lang="es-ES" b="0" dirty="0"/>
              <a:t>Importante: OSHA, al igual que otras agencias de aplicación de la ley federales y estatales, tiene la autoridad para completar la parte de certificación de una petición de visa U o una solicitud de visa T, pero no tiene la autoridad para emitir finalmente una visa U o T, ya que la decisión de aprobar o denegar una petición o solicitud de visa recae únicamente en los Servicios de Ciudadanía e Inmigración de EE.UU. (USCIS) del DHS</a:t>
            </a:r>
            <a:r>
              <a:rPr lang="en-US" b="0" i="0" dirty="0">
                <a:solidFill>
                  <a:srgbClr val="212121"/>
                </a:solidFill>
                <a:effectLst/>
              </a:rPr>
              <a:t>.</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i="0" dirty="0">
                <a:solidFill>
                  <a:srgbClr val="212121"/>
                </a:solidFill>
                <a:effectLst/>
              </a:rPr>
              <a:t>OSHA solo está obligada a evaluar algunos, pero no todos, los criterios de elegibilidad de la visa antes de decidir si otorga la certificación de visa U (Formulario I-918, Suplemento B) o las declaraciones de visa T (Formulario I-914, Suplemento B). USCIS evaluará los criterios de elegibilidad restantes al adjudicar la petición o solicitud de visa completa. USCIS también revisará de manera independiente los criterios de elegibilidad que OSHA considera para su certificación.</a:t>
            </a:r>
            <a:endParaRPr lang="en-US" altLang="en-US" sz="1200" b="0" dirty="0">
              <a:latin typeface="Calibri" panose="020F0502020204030204" pitchFamily="34" charset="0"/>
            </a:endParaRPr>
          </a:p>
        </p:txBody>
      </p:sp>
      <p:sp>
        <p:nvSpPr>
          <p:cNvPr id="4" name="Slide Number Placeholder 3"/>
          <p:cNvSpPr>
            <a:spLocks noGrp="1"/>
          </p:cNvSpPr>
          <p:nvPr>
            <p:ph type="sldNum" sz="quarter" idx="5"/>
          </p:nvPr>
        </p:nvSpPr>
        <p:spPr/>
        <p:txBody>
          <a:bodyPr/>
          <a:lstStyle/>
          <a:p>
            <a:fld id="{ABE2779E-D1FA-B94E-B00B-BB69D64E6083}" type="slidenum">
              <a:rPr lang="en-US" smtClean="0"/>
              <a:pPr/>
              <a:t>2</a:t>
            </a:fld>
            <a:endParaRPr lang="en-US" dirty="0"/>
          </a:p>
        </p:txBody>
      </p:sp>
    </p:spTree>
    <p:extLst>
      <p:ext uri="{BB962C8B-B14F-4D97-AF65-F5344CB8AC3E}">
        <p14:creationId xmlns:p14="http://schemas.microsoft.com/office/powerpoint/2010/main" val="3971856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dirty="0"/>
              <a:t>La Ley de Protección de Víctimas de Tráfico y Violencia de 2000 creó dos tipos de beneficios de inmigración disponibles para ciertas víctimas de delitos: visas U y visas T, que son emitidas por USCIS</a:t>
            </a:r>
            <a:r>
              <a:rPr lang="en-US" altLang="en-US" sz="1200" b="0" dirty="0">
                <a:latin typeface="Calibri" panose="020F0502020204030204" pitchFamily="34" charset="0"/>
              </a:rPr>
              <a:t>.</a:t>
            </a:r>
            <a:endParaRPr lang="en-US" b="0" dirty="0"/>
          </a:p>
          <a:p>
            <a:pPr marL="171450" indent="-171450">
              <a:buFont typeface="Arial" panose="020B0604020202020204" pitchFamily="34" charset="0"/>
              <a:buChar char="•"/>
            </a:pPr>
            <a:r>
              <a:rPr lang="es-ES" b="0" dirty="0"/>
              <a:t>Para las certificaciones de visas U, primero, OSHA está certificando que la agencia ha detectado que una persona ha sido víctima de una actividad criminal calificada (o QCA, por sus siglas en inglés), y que posee información específica, creíble y confiable sobre la QCA, incluyendo hechos específicos sobre la QCA o eventos que llevaron a la victimización</a:t>
            </a:r>
            <a:r>
              <a:rPr lang="en-US" b="0" dirty="0"/>
              <a:t>.</a:t>
            </a:r>
          </a:p>
          <a:p>
            <a:pPr marL="171450" indent="-171450">
              <a:buFont typeface="Arial" panose="020B0604020202020204" pitchFamily="34" charset="0"/>
              <a:buChar char="•"/>
            </a:pPr>
            <a:r>
              <a:rPr lang="es-ES" b="0" dirty="0"/>
              <a:t>OSHA también está certificando que la víctima ha sido, es o probablemente será útil para las autoridades policiales, fiscales, jueces u otros funcionarios gubernamentales en la detección, investigación o enjuiciamiento de la QCA de la cual fue víctima</a:t>
            </a:r>
            <a:r>
              <a:rPr lang="en-US" b="0" dirty="0"/>
              <a:t>.</a:t>
            </a:r>
          </a:p>
          <a:p>
            <a:pPr marL="628650" lvl="1" indent="-171450">
              <a:buFont typeface="Arial" panose="020B0604020202020204" pitchFamily="34" charset="0"/>
              <a:buChar char="•"/>
            </a:pPr>
            <a:r>
              <a:rPr lang="es-ES" b="0" dirty="0"/>
              <a:t>Tenga en cuenta que cuando una víctima tiene menos de 16 años en la fecha en que ocurrió la QCA, o la víctima está incapacitada o es incompetente, un padre, tutor o amigo cercano puede proporcionar información en su nombre para ser “útil”.</a:t>
            </a:r>
            <a:endParaRPr lang="en-US" b="0" dirty="0"/>
          </a:p>
          <a:p>
            <a:pPr marL="171450" indent="-171450">
              <a:buFont typeface="Arial" panose="020B0604020202020204" pitchFamily="34" charset="0"/>
              <a:buChar char="•"/>
            </a:pPr>
            <a:r>
              <a:rPr lang="es-ES" b="0" dirty="0"/>
              <a:t>El daño físico o mental sustancial o abuso sufrido por la víctima es determinado por USCIS, no por OSHA, y no es un hallazgo requerido para proporcionar una certificación de visa U</a:t>
            </a:r>
            <a:r>
              <a:rPr lang="en-US" b="0" dirty="0"/>
              <a:t>.</a:t>
            </a:r>
          </a:p>
          <a:p>
            <a:pPr marL="171450" indent="-171450">
              <a:buFont typeface="Arial" panose="020B0604020202020204" pitchFamily="34" charset="0"/>
              <a:buChar char="•"/>
            </a:pPr>
            <a:r>
              <a:rPr lang="es-ES" b="0" dirty="0"/>
              <a:t>Por favor, tenga en cuenta que USCIS puede tener otros criterios de elegibilidad que también considera, y que los peticionarios deben consultar la guía de USCIS para obtener una lista completa de criterios de elegibilidad, pero estos son los requisitos principales para solicitar una visa U.</a:t>
            </a:r>
            <a:endParaRPr lang="en-US" b="0" dirty="0"/>
          </a:p>
        </p:txBody>
      </p:sp>
      <p:sp>
        <p:nvSpPr>
          <p:cNvPr id="4" name="Slide Number Placeholder 3"/>
          <p:cNvSpPr>
            <a:spLocks noGrp="1"/>
          </p:cNvSpPr>
          <p:nvPr>
            <p:ph type="sldNum" sz="quarter" idx="5"/>
          </p:nvPr>
        </p:nvSpPr>
        <p:spPr/>
        <p:txBody>
          <a:bodyPr/>
          <a:lstStyle/>
          <a:p>
            <a:fld id="{ABE2779E-D1FA-B94E-B00B-BB69D64E6083}" type="slidenum">
              <a:rPr lang="en-US" smtClean="0"/>
              <a:pPr/>
              <a:t>3</a:t>
            </a:fld>
            <a:endParaRPr lang="en-US" dirty="0"/>
          </a:p>
        </p:txBody>
      </p:sp>
    </p:spTree>
    <p:extLst>
      <p:ext uri="{BB962C8B-B14F-4D97-AF65-F5344CB8AC3E}">
        <p14:creationId xmlns:p14="http://schemas.microsoft.com/office/powerpoint/2010/main" val="10163989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30274" y="3373438"/>
            <a:ext cx="7604125" cy="3636962"/>
          </a:xfrm>
        </p:spPr>
        <p:txBody>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dirty="0">
                <a:cs typeface="Calibri"/>
              </a:rPr>
              <a:t>El Congreso ha establecido una lista de más de dos docenas de QCAs que pueden calificar a alguien para una visa U.</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dirty="0">
                <a:cs typeface="Calibri"/>
              </a:rPr>
              <a:t>Los QCAs pueden ser violaciones de leyes penales federales, estatales o locales, y los elementos específicos de estos crímenes pueden variar entre jurisdicciones (por ejemplo, las leyes federales y las leyes estatales pueden ser diferentes).</a:t>
            </a:r>
            <a:endParaRPr lang="en-US" b="0" dirty="0">
              <a:cs typeface="Calibri"/>
            </a:endParaRP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dirty="0">
                <a:cs typeface="Calibri"/>
              </a:rPr>
              <a:t>Estos pueden incluir crímenes específicamente enumerados (como agresión sexual) o categorías más generales de crímenes (como violencia doméstica).</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dirty="0">
                <a:cs typeface="Calibri"/>
              </a:rPr>
              <a:t>OSHA considerará completar certificaciones de visado U para cualquier QCA o delito sustancialmente similar. En la diapositiva están los </a:t>
            </a:r>
            <a:r>
              <a:rPr lang="es-ES" b="0" dirty="0" err="1">
                <a:cs typeface="Calibri"/>
              </a:rPr>
              <a:t>QCAs</a:t>
            </a:r>
            <a:r>
              <a:rPr lang="es-ES" b="0" dirty="0">
                <a:cs typeface="Calibri"/>
              </a:rPr>
              <a:t> que OSHA cree que es más probable que se encuentren en relación con sus investigaciones en el lugar de trabajo. Para una lista completa de </a:t>
            </a:r>
            <a:r>
              <a:rPr lang="es-ES" b="0" dirty="0" err="1">
                <a:cs typeface="Calibri"/>
              </a:rPr>
              <a:t>QCAs</a:t>
            </a:r>
            <a:r>
              <a:rPr lang="es-ES" b="0" dirty="0">
                <a:cs typeface="Calibri"/>
              </a:rPr>
              <a:t>, por favor consulte la guía de USCIS. </a:t>
            </a: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s-ES" b="0" dirty="0"/>
              <a:t>En cuanto a lo que son generalmente estos crímenes (aunque puede variar entre jurisdicciones):</a:t>
            </a:r>
            <a:endParaRPr lang="en-US" b="0" dirty="0"/>
          </a:p>
          <a:p>
            <a:pPr marL="628650" lvl="1" indent="-171450">
              <a:buFont typeface="Arial" panose="020B0604020202020204" pitchFamily="34" charset="0"/>
              <a:buChar char="•"/>
            </a:pPr>
            <a:r>
              <a:rPr lang="es-ES" b="0" dirty="0"/>
              <a:t>El asesinato es la muerte de una víctima, causada con malicia premeditada, ya sea premeditada (primer grado) o no (segundo grado</a:t>
            </a:r>
            <a:r>
              <a:rPr lang="en-US" b="0" dirty="0"/>
              <a:t>).</a:t>
            </a:r>
          </a:p>
          <a:p>
            <a:pPr marL="628650" lvl="1" indent="-171450">
              <a:buFont typeface="Arial" panose="020B0604020202020204" pitchFamily="34" charset="0"/>
              <a:buChar char="•"/>
            </a:pPr>
            <a:r>
              <a:rPr lang="es-ES" b="0" dirty="0"/>
              <a:t>El homicidio es la muerte ilegal de una víctima, sin malicia, en una disputa repentina o en un arrebato de pasión (voluntario) o mientras el acusado estaba haciendo algo de manera ilegal o sin la debida precaución (involuntario).</a:t>
            </a:r>
            <a:endParaRPr lang="en-US" b="0" dirty="0"/>
          </a:p>
          <a:p>
            <a:pPr marL="628650" lvl="1" indent="-171450">
              <a:buFont typeface="Arial" panose="020B0604020202020204" pitchFamily="34" charset="0"/>
              <a:buChar char="•"/>
            </a:pPr>
            <a:r>
              <a:rPr lang="es-ES" b="0" dirty="0"/>
              <a:t>La agresión con felonía es el intento o causa de lesión corporal grave a otra persona de manera intencionada, consciente o imprudente bajo circunstancias que demuestran una indiferencia extrema hacia el valor de la vida humana o el uso intencionado o consciente de un arma mortal</a:t>
            </a:r>
            <a:r>
              <a:rPr lang="en-US" b="0" dirty="0"/>
              <a:t>.</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dirty="0">
                <a:cs typeface="Times New Roman"/>
              </a:rPr>
              <a:t>La extorsión es la inducción consciente e intencionada de una víctima para que se desprenda de su propiedad mediante el uso indebido de fuerza real o amenazada, violencia o miedo, o bajo el pretexto de derecho oficial</a:t>
            </a:r>
            <a:r>
              <a:rPr lang="en-US" b="0" dirty="0">
                <a:cs typeface="Times New Roman"/>
              </a:rPr>
              <a:t>.</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dirty="0"/>
              <a:t>El chantaje es la demanda o recepción de dinero u otra cosa de valor de la víctima hecha bajo la amenaza de informar, o como pago por no informar, sobre cualquier violación de una ley de los Estados Unidos</a:t>
            </a:r>
            <a:r>
              <a:rPr lang="en-US" b="0" dirty="0"/>
              <a:t>.</a:t>
            </a:r>
          </a:p>
          <a:p>
            <a:pPr marL="628650" lvl="1" indent="-171450">
              <a:buFont typeface="Arial" panose="020B0604020202020204" pitchFamily="34" charset="0"/>
              <a:buChar char="•"/>
            </a:pPr>
            <a:r>
              <a:rPr lang="es-ES" b="0" u="sng" dirty="0"/>
              <a:t>Luego hay crímenes procesales relacionados con conductas ilegales que afectan procesos legales:</a:t>
            </a:r>
            <a:endParaRPr lang="en-US" b="0" u="sng" dirty="0"/>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dirty="0"/>
              <a:t>La manipulación de testigos es el uso consciente de fuerza física o intimidación, amenazas, persuasión corrupta o acoso para impactar intencionalmente un procedimiento oficial</a:t>
            </a:r>
            <a:r>
              <a:rPr lang="en-US" b="0" dirty="0"/>
              <a:t>.</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dirty="0"/>
              <a:t>La obstrucción de la justicia es el intento consciente e intencional de influir, obstruir o impedir procedimientos judiciales, procedimientos ante departamentos, agencias o comités, o la destrucción, alteración o falsificación de registros en investigaciones federales</a:t>
            </a:r>
            <a:r>
              <a:rPr lang="en-US" b="0" dirty="0"/>
              <a:t>.</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dirty="0"/>
              <a:t>El perjurio es el uso intencionado de declaraciones y testimonios falsos materiales bajo juramento o firmados bajo pena de perjurio ante un tribunal o un gran jurado</a:t>
            </a:r>
            <a:r>
              <a:rPr lang="en-US" b="0" dirty="0">
                <a:cs typeface="Times New Roman"/>
              </a:rPr>
              <a:t>.</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u="sng" dirty="0"/>
              <a:t>Y luego hay crímenes de tráfico y relacionados con el tráfico:</a:t>
            </a:r>
            <a:endParaRPr lang="en-US" b="0" u="sng" dirty="0"/>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dirty="0"/>
              <a:t>La servidumbre involuntaria es la coerción consciente e intencionada de alguien para que trabaje mediante el uso o la amenaza de fuerza o coerción legal (como arresto, deportación o encarcelamiento)</a:t>
            </a:r>
            <a:r>
              <a:rPr lang="en-US" b="0" dirty="0">
                <a:solidFill>
                  <a:schemeClr val="tx1"/>
                </a:solidFill>
              </a:rPr>
              <a:t>.</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dirty="0">
                <a:solidFill>
                  <a:schemeClr val="tx1"/>
                </a:solidFill>
              </a:rPr>
              <a:t>La peonía es la servidumbre involuntaria impuesta para satisfacer una deuda real o imaginada</a:t>
            </a:r>
            <a:r>
              <a:rPr lang="en-US" b="0" dirty="0"/>
              <a:t>.</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dirty="0"/>
              <a:t>Y, finalmente, el tráfico en sí mismo es el reclutamiento, albergue, transporte, provisión u obtención por cualquier medio de una persona para trabajo o servicios obtenidos o mantenidos con un propósito prohibido bajo leyes contra el tráfico/trabajo forzado (laboral) o conociendo que se usará fuerza, fraude o coerción para hacer que esa persona participe en un acto sexual comercial o que la persona que participe en el acto sexual sea menor de 18 años (sexual)</a:t>
            </a:r>
            <a:r>
              <a:rPr lang="en-US" b="0" dirty="0">
                <a:effectLst/>
                <a:ea typeface="Calibri" panose="020F0502020204030204" pitchFamily="34" charset="0"/>
                <a:cs typeface="Times New Roman"/>
              </a:rPr>
              <a:t>.</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b="0" dirty="0">
                <a:effectLst/>
              </a:rPr>
              <a:t>OSHA también certifica cualquier intento, conspiración o solicitud para cometer estos QCAs.</a:t>
            </a:r>
            <a:endParaRPr lang="en-US" b="0" dirty="0">
              <a:effectLst/>
            </a:endParaRPr>
          </a:p>
        </p:txBody>
      </p:sp>
      <p:sp>
        <p:nvSpPr>
          <p:cNvPr id="4" name="Slide Number Placeholder 3"/>
          <p:cNvSpPr>
            <a:spLocks noGrp="1"/>
          </p:cNvSpPr>
          <p:nvPr>
            <p:ph type="sldNum" sz="quarter" idx="5"/>
          </p:nvPr>
        </p:nvSpPr>
        <p:spPr/>
        <p:txBody>
          <a:bodyPr/>
          <a:lstStyle/>
          <a:p>
            <a:fld id="{ABE2779E-D1FA-B94E-B00B-BB69D64E6083}" type="slidenum">
              <a:rPr lang="en-US" smtClean="0"/>
              <a:pPr/>
              <a:t>4</a:t>
            </a:fld>
            <a:endParaRPr lang="en-US" dirty="0"/>
          </a:p>
        </p:txBody>
      </p:sp>
    </p:spTree>
    <p:extLst>
      <p:ext uri="{BB962C8B-B14F-4D97-AF65-F5344CB8AC3E}">
        <p14:creationId xmlns:p14="http://schemas.microsoft.com/office/powerpoint/2010/main" val="21016549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30275" y="3373438"/>
            <a:ext cx="7375525" cy="3560762"/>
          </a:xfrm>
        </p:spPr>
        <p:txBody>
          <a:bodyPr/>
          <a:lstStyle/>
          <a:p>
            <a:pPr marL="171450" indent="-171450">
              <a:buFont typeface="Arial" panose="020B0604020202020204" pitchFamily="34" charset="0"/>
              <a:buChar char="•"/>
            </a:pPr>
            <a:r>
              <a:rPr lang="es-ES" sz="1200" b="0" dirty="0">
                <a:latin typeface="+mn-lt"/>
              </a:rPr>
              <a:t>Una “forma grave de tráfico de personas” se define como el reclutamiento, albergue, transporte, provisión u obtención de una persona para trabajo o servicios, utilizando fuerza, fraude o coerción con el propósito de someterla a servidumbre involuntaria, peonía, servidumbre por deudas o esclavitud; o tráfico sexual en el que un acto sexual comercial es inducido por fuerza, fraude o coerción, o en el que la persona inducida a realizar tal acto no ha alcanzado los 18 años</a:t>
            </a:r>
            <a:r>
              <a:rPr lang="en-US" sz="1200" b="0" dirty="0">
                <a:latin typeface="+mn-lt"/>
              </a:rPr>
              <a:t>.</a:t>
            </a:r>
          </a:p>
          <a:p>
            <a:pPr marL="171450" indent="-171450">
              <a:buFont typeface="Arial" panose="020B0604020202020204" pitchFamily="34" charset="0"/>
              <a:buChar char="•"/>
            </a:pPr>
            <a:r>
              <a:rPr lang="es-ES" sz="1200" b="0" dirty="0">
                <a:solidFill>
                  <a:srgbClr val="000000"/>
                </a:solidFill>
                <a:latin typeface="+mn-lt"/>
              </a:rPr>
              <a:t>Si el solicitante está en los EE. UU. como resultado del tráfico es determinado por USCIS y no por OSHA, y no es un hallazgo requerido para proporcionar una declaración de visa T</a:t>
            </a:r>
            <a:r>
              <a:rPr lang="en-US" sz="1200" b="0" dirty="0">
                <a:solidFill>
                  <a:srgbClr val="000000"/>
                </a:solidFill>
                <a:latin typeface="+mn-lt"/>
              </a:rPr>
              <a:t>.</a:t>
            </a:r>
            <a:endParaRPr lang="en-US" sz="1200" b="0" dirty="0">
              <a:latin typeface="+mn-lt"/>
            </a:endParaRP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sz="1200" b="0" dirty="0">
                <a:latin typeface="+mn-lt"/>
              </a:rPr>
              <a:t>Al proporcionar una declaración de visa T, OSHA está certificando que la agencia ha detectado que la persona ha sido víctima de una forma grave de tráfico de personas, y que ha cumplido con cualquier solicitud razonable de asistencia en la detección, investigación o enjuiciamiento del tráfico</a:t>
            </a:r>
            <a:r>
              <a:rPr lang="en-US" sz="1200" b="0" dirty="0">
                <a:latin typeface="+mn-lt"/>
              </a:rPr>
              <a:t>.</a:t>
            </a:r>
            <a:endParaRPr lang="en-US" sz="1200" b="0" strike="sngStrike" dirty="0">
              <a:latin typeface="+mn-lt"/>
            </a:endParaRP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sz="1200" b="0" dirty="0">
                <a:latin typeface="+mn-lt"/>
              </a:rPr>
              <a:t>Pero hay excepciones a las “solicitudes razonables de asistencia” si la víctima califica para una exención debido a que tenía menos de 18 años en el momento de la victimización o ha experimentado trauma físico o psicológico</a:t>
            </a:r>
            <a:r>
              <a:rPr lang="en-US" sz="1200" b="0" i="0" dirty="0">
                <a:solidFill>
                  <a:srgbClr val="212121"/>
                </a:solidFill>
                <a:effectLst/>
                <a:latin typeface="+mn-lt"/>
                <a:cs typeface="Calibri" panose="020F0502020204030204" pitchFamily="34" charset="0"/>
              </a:rPr>
              <a:t>.</a:t>
            </a:r>
          </a:p>
          <a:p>
            <a:pPr marL="171450" indent="-171450">
              <a:buFont typeface="Arial" panose="020B0604020202020204" pitchFamily="34" charset="0"/>
              <a:buChar char="•"/>
            </a:pPr>
            <a:r>
              <a:rPr lang="es-ES" sz="1200" b="0" i="0" dirty="0">
                <a:solidFill>
                  <a:srgbClr val="212121"/>
                </a:solidFill>
                <a:effectLst/>
                <a:latin typeface="+mn-lt"/>
                <a:cs typeface="Calibri" panose="020F0502020204030204" pitchFamily="34" charset="0"/>
              </a:rPr>
              <a:t>Y las dificultades extremas también son determinadas por USCIS y no por OSHA, y no es un hallazgo requerido para proporcionar una declaración de visa T</a:t>
            </a:r>
            <a:r>
              <a:rPr lang="en-US" sz="1200" b="0" dirty="0">
                <a:solidFill>
                  <a:srgbClr val="000000"/>
                </a:solidFill>
                <a:latin typeface="+mn-lt"/>
              </a:rPr>
              <a:t>.</a:t>
            </a:r>
          </a:p>
          <a:p>
            <a:pPr marL="171450" indent="-171450">
              <a:buFont typeface="Arial" panose="020B0604020202020204" pitchFamily="34" charset="0"/>
              <a:buChar char="•"/>
            </a:pPr>
            <a:r>
              <a:rPr lang="es-ES" sz="1200" b="0" dirty="0">
                <a:effectLst/>
                <a:latin typeface="+mn-lt"/>
              </a:rPr>
              <a:t>Aquí también, tenga en cuenta que USCIS puede tener otros criterios de elegibilidad que considera, y los solicitantes deben consultar la guía de USCIS para una lista completa de criterios de elegibilidad</a:t>
            </a:r>
            <a:r>
              <a:rPr lang="en-US" sz="1200" b="0" dirty="0">
                <a:effectLst/>
                <a:latin typeface="+mn-lt"/>
              </a:rPr>
              <a:t>.</a:t>
            </a:r>
            <a:endParaRPr lang="en-US" sz="1200" b="0" dirty="0">
              <a:latin typeface="+mn-lt"/>
            </a:endParaRPr>
          </a:p>
        </p:txBody>
      </p:sp>
      <p:sp>
        <p:nvSpPr>
          <p:cNvPr id="4" name="Slide Number Placeholder 3"/>
          <p:cNvSpPr>
            <a:spLocks noGrp="1"/>
          </p:cNvSpPr>
          <p:nvPr>
            <p:ph type="sldNum" sz="quarter" idx="5"/>
          </p:nvPr>
        </p:nvSpPr>
        <p:spPr/>
        <p:txBody>
          <a:bodyPr/>
          <a:lstStyle/>
          <a:p>
            <a:fld id="{ABE2779E-D1FA-B94E-B00B-BB69D64E6083}" type="slidenum">
              <a:rPr lang="en-US" smtClean="0"/>
              <a:pPr/>
              <a:t>5</a:t>
            </a:fld>
            <a:endParaRPr lang="en-US" dirty="0"/>
          </a:p>
        </p:txBody>
      </p:sp>
    </p:spTree>
    <p:extLst>
      <p:ext uri="{BB962C8B-B14F-4D97-AF65-F5344CB8AC3E}">
        <p14:creationId xmlns:p14="http://schemas.microsoft.com/office/powerpoint/2010/main" val="22665402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41" indent="-171441">
              <a:lnSpc>
                <a:spcPct val="90000"/>
              </a:lnSpc>
              <a:spcBef>
                <a:spcPts val="1000"/>
              </a:spcBef>
              <a:buFont typeface="Arial" panose="020B0604020202020204" pitchFamily="34" charset="0"/>
              <a:buChar char="•"/>
            </a:pPr>
            <a:r>
              <a:rPr lang="es-ES" b="0" dirty="0"/>
              <a:t>Actualmente, cada Región tiene un Coordinador Regional de Delitos Laborales (RWCC) como el punto de contacto principal para cualquier solicitud recibida en esa Región</a:t>
            </a:r>
            <a:r>
              <a:rPr lang="en-US" b="0" dirty="0"/>
              <a:t>.</a:t>
            </a:r>
          </a:p>
          <a:p>
            <a:pPr marL="171441" indent="-171441">
              <a:lnSpc>
                <a:spcPct val="90000"/>
              </a:lnSpc>
              <a:spcBef>
                <a:spcPts val="1000"/>
              </a:spcBef>
              <a:buFont typeface="Arial" panose="020B0604020202020204" pitchFamily="34" charset="0"/>
              <a:buChar char="•"/>
            </a:pPr>
            <a:r>
              <a:rPr lang="es-ES" b="0" dirty="0"/>
              <a:t>La autoridad final para aprobar y firmar una certificación recae en los Administradores Regionales de OSHA, los Secretarios Adjuntos y el Director de DWPP</a:t>
            </a:r>
            <a:r>
              <a:rPr lang="en-US" b="0" dirty="0"/>
              <a:t>.</a:t>
            </a:r>
            <a:endParaRPr lang="en-US" b="0" dirty="0">
              <a:cs typeface="Calibri"/>
            </a:endParaRPr>
          </a:p>
          <a:p>
            <a:pPr marL="171441" indent="-171441">
              <a:lnSpc>
                <a:spcPct val="90000"/>
              </a:lnSpc>
              <a:spcBef>
                <a:spcPts val="1000"/>
              </a:spcBef>
              <a:buFont typeface="Arial" panose="020B0604020202020204" pitchFamily="34" charset="0"/>
              <a:buChar char="•"/>
            </a:pPr>
            <a:r>
              <a:rPr lang="es-ES" b="0" strike="noStrike" dirty="0">
                <a:cs typeface="Calibri"/>
              </a:rPr>
              <a:t>Debido a la naturaleza legal de estas solicitudes, las divisiones Nacionales y Regionales de la Oficina del Abogado del DOL son consultadas regularmente durante todo el proceso</a:t>
            </a:r>
            <a:r>
              <a:rPr lang="en-US" b="0" strike="noStrike" dirty="0">
                <a:cs typeface="Calibri"/>
              </a:rPr>
              <a:t>.</a:t>
            </a:r>
            <a:endParaRPr lang="en-US" b="1" strike="noStrike" dirty="0">
              <a:cs typeface="Calibri"/>
            </a:endParaRP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ABE2779E-D1FA-B94E-B00B-BB69D64E6083}" type="slidenum">
              <a:rPr lang="en-US" smtClean="0"/>
              <a:pPr/>
              <a:t>6</a:t>
            </a:fld>
            <a:endParaRPr lang="en-US" dirty="0"/>
          </a:p>
        </p:txBody>
      </p:sp>
    </p:spTree>
    <p:extLst>
      <p:ext uri="{BB962C8B-B14F-4D97-AF65-F5344CB8AC3E}">
        <p14:creationId xmlns:p14="http://schemas.microsoft.com/office/powerpoint/2010/main" val="25490360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s-ES" b="0" dirty="0"/>
              <a:t>Las solicitudes de certificación de visa U o declaración de visa T deben enviarse directamente al buzón dedicado de OSHA. El sitio web de OSHA sobre el programa de certificación de visas U y T dirige a los peticionarios de visa U y a los solicitantes de visa T a enviar sus solicitudes a este buzón</a:t>
            </a:r>
            <a:r>
              <a:rPr lang="en-US" b="0" dirty="0"/>
              <a:t>.</a:t>
            </a:r>
          </a:p>
          <a:p>
            <a:pPr marL="628650" lvl="1" indent="-171450">
              <a:buFont typeface="Arial" panose="020B0604020202020204" pitchFamily="34" charset="0"/>
              <a:buChar char="•"/>
            </a:pPr>
            <a:r>
              <a:rPr lang="es-ES" b="0" dirty="0"/>
              <a:t>Estas solicitudes pueden provenir de trabajadores o de sus defensores, y podrían estar asociadas con la presentación inminente de una queja de seguridad y salud/denunciante ante OSHA, con una investigación o litigio en curso, o con un asunto cerrado de OSHA</a:t>
            </a:r>
            <a:r>
              <a:rPr lang="en-US" b="0" dirty="0"/>
              <a:t>.</a:t>
            </a:r>
          </a:p>
          <a:p>
            <a:pPr marL="171441" indent="-171441">
              <a:lnSpc>
                <a:spcPct val="90000"/>
              </a:lnSpc>
              <a:spcBef>
                <a:spcPts val="1000"/>
              </a:spcBef>
              <a:buFont typeface="Arial" panose="020B0604020202020204" pitchFamily="34" charset="0"/>
              <a:buChar char="•"/>
            </a:pPr>
            <a:r>
              <a:rPr lang="es-ES" b="0" dirty="0"/>
              <a:t>Si las oficinas de área o el personal de OSHA en el campo reciben solicitudes de certificación de visa U o declaración de visa T o preguntas más generales sobre cómo obtener esas certificaciones, dirigirán esas solicitudes y preguntas a este buzón dedicado</a:t>
            </a:r>
            <a:r>
              <a:rPr lang="en-US" b="0" dirty="0"/>
              <a:t>. </a:t>
            </a:r>
            <a:endParaRPr lang="en-US" b="0" strike="sngStrike" baseline="0" dirty="0"/>
          </a:p>
        </p:txBody>
      </p:sp>
      <p:sp>
        <p:nvSpPr>
          <p:cNvPr id="4" name="Slide Number Placeholder 3"/>
          <p:cNvSpPr>
            <a:spLocks noGrp="1"/>
          </p:cNvSpPr>
          <p:nvPr>
            <p:ph type="sldNum" sz="quarter" idx="5"/>
          </p:nvPr>
        </p:nvSpPr>
        <p:spPr/>
        <p:txBody>
          <a:bodyPr/>
          <a:lstStyle/>
          <a:p>
            <a:fld id="{ABE2779E-D1FA-B94E-B00B-BB69D64E6083}" type="slidenum">
              <a:rPr lang="en-US" smtClean="0"/>
              <a:pPr/>
              <a:t>7</a:t>
            </a:fld>
            <a:endParaRPr lang="en-US" dirty="0"/>
          </a:p>
        </p:txBody>
      </p:sp>
    </p:spTree>
    <p:extLst>
      <p:ext uri="{BB962C8B-B14F-4D97-AF65-F5344CB8AC3E}">
        <p14:creationId xmlns:p14="http://schemas.microsoft.com/office/powerpoint/2010/main" val="37874783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s-ES" b="0" dirty="0"/>
              <a:t>Explicaremos estos conceptos más en las próximas 3 diapositivas</a:t>
            </a:r>
            <a:endParaRPr lang="en-US" b="0" dirty="0"/>
          </a:p>
        </p:txBody>
      </p:sp>
      <p:sp>
        <p:nvSpPr>
          <p:cNvPr id="4" name="Slide Number Placeholder 3"/>
          <p:cNvSpPr>
            <a:spLocks noGrp="1"/>
          </p:cNvSpPr>
          <p:nvPr>
            <p:ph type="sldNum" sz="quarter" idx="5"/>
          </p:nvPr>
        </p:nvSpPr>
        <p:spPr/>
        <p:txBody>
          <a:bodyPr/>
          <a:lstStyle/>
          <a:p>
            <a:fld id="{ABE2779E-D1FA-B94E-B00B-BB69D64E6083}" type="slidenum">
              <a:rPr lang="en-US" smtClean="0"/>
              <a:pPr/>
              <a:t>8</a:t>
            </a:fld>
            <a:endParaRPr lang="en-US" dirty="0"/>
          </a:p>
        </p:txBody>
      </p:sp>
    </p:spTree>
    <p:extLst>
      <p:ext uri="{BB962C8B-B14F-4D97-AF65-F5344CB8AC3E}">
        <p14:creationId xmlns:p14="http://schemas.microsoft.com/office/powerpoint/2010/main" val="5463112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30274" y="3373438"/>
            <a:ext cx="7451725" cy="3484562"/>
          </a:xfrm>
        </p:spPr>
        <p:txBody>
          <a:bodyPr/>
          <a:lstStyle/>
          <a:p>
            <a:pPr marL="171450" indent="-171450">
              <a:buFont typeface="Arial" panose="020B0604020202020204" pitchFamily="34" charset="0"/>
              <a:buChar char="•"/>
            </a:pPr>
            <a:r>
              <a:rPr lang="en-US" dirty="0"/>
              <a:t>La primera condición es…</a:t>
            </a:r>
          </a:p>
          <a:p>
            <a:pPr marL="171450" indent="-171450">
              <a:buFont typeface="Arial" panose="020B0604020202020204" pitchFamily="34" charset="0"/>
              <a:buChar char="•"/>
            </a:pPr>
            <a:r>
              <a:rPr lang="es-ES" dirty="0"/>
              <a:t>Por ejemplo, una QCA o tráfico de personas puede ocurrir en un lugar de trabajo físico o surgir en el contexto de una relación empleador-empleado</a:t>
            </a:r>
            <a:r>
              <a:rPr lang="en-US" dirty="0"/>
              <a:t>.</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dirty="0"/>
              <a:t>Para los propósitos de tráfico de personas, no importa si el trabajador nunca realizó ningún trabajo o ya no está trabajando en ese lugar o para el mismo empleador</a:t>
            </a:r>
            <a:r>
              <a:rPr lang="en-US" dirty="0"/>
              <a:t>.</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s-ES" dirty="0"/>
              <a:t>Por ejemplo, si un trabajador fue traficado a los Estados Unidos por su empleador actual o anterior, el delito de tráfico </a:t>
            </a:r>
            <a:r>
              <a:rPr lang="es-ES" noProof="0" dirty="0"/>
              <a:t>surgió</a:t>
            </a:r>
            <a:r>
              <a:rPr lang="es-ES" dirty="0"/>
              <a:t> en el contexto de un entorno laboral o una relación laboral</a:t>
            </a:r>
            <a:r>
              <a:rPr lang="en-US" dirty="0">
                <a:solidFill>
                  <a:srgbClr val="000000"/>
                </a:solidFill>
              </a:rPr>
              <a:t>.</a:t>
            </a:r>
            <a:endParaRPr lang="en-US" dirty="0"/>
          </a:p>
        </p:txBody>
      </p:sp>
      <p:sp>
        <p:nvSpPr>
          <p:cNvPr id="4" name="Slide Number Placeholder 3"/>
          <p:cNvSpPr>
            <a:spLocks noGrp="1"/>
          </p:cNvSpPr>
          <p:nvPr>
            <p:ph type="sldNum" sz="quarter" idx="5"/>
          </p:nvPr>
        </p:nvSpPr>
        <p:spPr/>
        <p:txBody>
          <a:bodyPr/>
          <a:lstStyle/>
          <a:p>
            <a:fld id="{ABE2779E-D1FA-B94E-B00B-BB69D64E6083}" type="slidenum">
              <a:rPr lang="en-US" smtClean="0"/>
              <a:pPr/>
              <a:t>9</a:t>
            </a:fld>
            <a:endParaRPr lang="en-US" dirty="0"/>
          </a:p>
        </p:txBody>
      </p:sp>
    </p:spTree>
    <p:extLst>
      <p:ext uri="{BB962C8B-B14F-4D97-AF65-F5344CB8AC3E}">
        <p14:creationId xmlns:p14="http://schemas.microsoft.com/office/powerpoint/2010/main" val="1501057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14600"/>
            <a:ext cx="7772400" cy="1085850"/>
          </a:xfrm>
          <a:prstGeom prst="rect">
            <a:avLst/>
          </a:prstGeom>
        </p:spPr>
        <p:txBody>
          <a:bodyPr anchor="ctr"/>
          <a:lstStyle>
            <a:lvl1pPr>
              <a:defRPr>
                <a:solidFill>
                  <a:srgbClr val="182C83"/>
                </a:solidFill>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cxnSp>
        <p:nvCxnSpPr>
          <p:cNvPr id="5" name="Straight Connector 4"/>
          <p:cNvCxnSpPr/>
          <p:nvPr userDrawn="1"/>
        </p:nvCxnSpPr>
        <p:spPr>
          <a:xfrm>
            <a:off x="1524000" y="3733800"/>
            <a:ext cx="6096000" cy="0"/>
          </a:xfrm>
          <a:prstGeom prst="line">
            <a:avLst/>
          </a:prstGeom>
          <a:ln w="3175" cmpd="sng">
            <a:solidFill>
              <a:srgbClr val="0070C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07651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47341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004969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7265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77000" cy="1143000"/>
          </a:xfrm>
          <a:prstGeom prst="rect">
            <a:avLst/>
          </a:prstGeom>
        </p:spPr>
        <p:txBody>
          <a:bodyPr anchor="ctr"/>
          <a:lstStyle>
            <a:lvl1pPr algn="l">
              <a:lnSpc>
                <a:spcPct val="90000"/>
              </a:lnSpc>
              <a:defRPr>
                <a:solidFill>
                  <a:srgbClr val="FFFFFF"/>
                </a:solidFill>
              </a:defRPr>
            </a:lvl1pPr>
          </a:lstStyle>
          <a:p>
            <a:r>
              <a:rPr lang="en-US"/>
              <a:t>Click to edit Master title style</a:t>
            </a:r>
          </a:p>
        </p:txBody>
      </p:sp>
      <p:sp>
        <p:nvSpPr>
          <p:cNvPr id="3" name="Content Placeholder 2"/>
          <p:cNvSpPr>
            <a:spLocks noGrp="1"/>
          </p:cNvSpPr>
          <p:nvPr>
            <p:ph idx="1"/>
          </p:nvPr>
        </p:nvSpPr>
        <p:spPr>
          <a:xfrm>
            <a:off x="457200" y="2362200"/>
            <a:ext cx="8229600" cy="3763963"/>
          </a:xfrm>
          <a:prstGeom prst="rect">
            <a:avLst/>
          </a:prstGeom>
        </p:spPr>
        <p:txBody>
          <a:bodyPr/>
          <a:lstStyle>
            <a:lvl1pPr marL="342900" indent="-342900">
              <a:buClr>
                <a:srgbClr val="0070C0"/>
              </a:buClr>
              <a:buFont typeface="Wingdings" charset="2"/>
              <a:buChar char="§"/>
              <a:defRPr/>
            </a:lvl1pPr>
            <a:lvl3pPr>
              <a:buClr>
                <a:srgbClr val="0070C0"/>
              </a:buClr>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80641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solidFill>
                  <a:srgbClr val="182C83"/>
                </a:solidFill>
              </a:defRPr>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18591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324600" cy="1143000"/>
          </a:xfrm>
          <a:prstGeom prst="rect">
            <a:avLst/>
          </a:prstGeom>
        </p:spPr>
        <p:txBody>
          <a:bodyPr anchor="ctr"/>
          <a:lstStyle>
            <a:lvl1pPr algn="l">
              <a:lnSpc>
                <a:spcPct val="90000"/>
              </a:lnSpc>
              <a:defRPr>
                <a:solidFill>
                  <a:schemeClr val="bg1"/>
                </a:solidFill>
              </a:defRPr>
            </a:lvl1pPr>
          </a:lstStyle>
          <a:p>
            <a:r>
              <a:rPr lang="en-US"/>
              <a:t>Click to edit Master title style</a:t>
            </a:r>
          </a:p>
        </p:txBody>
      </p:sp>
      <p:sp>
        <p:nvSpPr>
          <p:cNvPr id="3" name="Content Placeholder 2"/>
          <p:cNvSpPr>
            <a:spLocks noGrp="1"/>
          </p:cNvSpPr>
          <p:nvPr>
            <p:ph sz="half" idx="1"/>
          </p:nvPr>
        </p:nvSpPr>
        <p:spPr>
          <a:xfrm>
            <a:off x="457200" y="2362200"/>
            <a:ext cx="4038600" cy="3763963"/>
          </a:xfrm>
          <a:prstGeom prst="rect">
            <a:avLst/>
          </a:prstGeom>
        </p:spPr>
        <p:txBody>
          <a:bodyPr/>
          <a:lstStyle>
            <a:lvl1pPr marL="342900" indent="-342900">
              <a:buClr>
                <a:srgbClr val="0070C0"/>
              </a:buClr>
              <a:buFont typeface="Wingdings" charset="2"/>
              <a:buChar char="§"/>
              <a:defRPr sz="2800"/>
            </a:lvl1pPr>
            <a:lvl2pPr>
              <a:defRPr sz="2400"/>
            </a:lvl2pPr>
            <a:lvl3pPr>
              <a:buClr>
                <a:srgbClr val="182C83"/>
              </a:buCl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362200"/>
            <a:ext cx="4038600" cy="3763963"/>
          </a:xfrm>
          <a:prstGeom prst="rect">
            <a:avLst/>
          </a:prstGeom>
        </p:spPr>
        <p:txBody>
          <a:bodyPr/>
          <a:lstStyle>
            <a:lvl1pPr marL="342900" indent="-342900">
              <a:buClr>
                <a:srgbClr val="0070C0"/>
              </a:buClr>
              <a:buFont typeface="Wingdings" charset="2"/>
              <a:buChar char="§"/>
              <a:defRPr sz="2800"/>
            </a:lvl1pPr>
            <a:lvl2pPr>
              <a:defRPr sz="2400"/>
            </a:lvl2pPr>
            <a:lvl3pPr>
              <a:buClr>
                <a:srgbClr val="182C83"/>
              </a:buCl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1144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943600" cy="1143000"/>
          </a:xfrm>
          <a:prstGeom prst="rect">
            <a:avLst/>
          </a:prstGeom>
        </p:spPr>
        <p:txBody>
          <a:bodyPr anchor="ctr"/>
          <a:lstStyle>
            <a:lvl1pPr algn="l">
              <a:lnSpc>
                <a:spcPct val="90000"/>
              </a:lnSpc>
              <a:defRPr>
                <a:solidFill>
                  <a:srgbClr val="FFFFFF"/>
                </a:solidFill>
              </a:defRPr>
            </a:lvl1pPr>
          </a:lstStyle>
          <a:p>
            <a:r>
              <a:rPr lang="en-US"/>
              <a:t>Click to edit Master title style</a:t>
            </a:r>
          </a:p>
        </p:txBody>
      </p:sp>
      <p:sp>
        <p:nvSpPr>
          <p:cNvPr id="3" name="Text Placeholder 2"/>
          <p:cNvSpPr>
            <a:spLocks noGrp="1"/>
          </p:cNvSpPr>
          <p:nvPr>
            <p:ph type="body" idx="1"/>
          </p:nvPr>
        </p:nvSpPr>
        <p:spPr>
          <a:xfrm>
            <a:off x="457200" y="2419350"/>
            <a:ext cx="4040188" cy="639762"/>
          </a:xfrm>
          <a:prstGeom prst="rect">
            <a:avLst/>
          </a:prstGeom>
        </p:spPr>
        <p:txBody>
          <a:bodyPr anchor="b"/>
          <a:lstStyle>
            <a:lvl1pPr marL="0" indent="0">
              <a:buNone/>
              <a:defRPr sz="2400" b="1">
                <a:solidFill>
                  <a:srgbClr val="182C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3059112"/>
            <a:ext cx="4040188" cy="2960688"/>
          </a:xfrm>
          <a:prstGeom prst="rect">
            <a:avLst/>
          </a:prstGeom>
        </p:spPr>
        <p:txBody>
          <a:bodyPr/>
          <a:lstStyle>
            <a:lvl1pPr marL="342900" indent="-342900">
              <a:buClr>
                <a:srgbClr val="0070C0"/>
              </a:buClr>
              <a:buFont typeface="Wingdings" charset="2"/>
              <a:buChar char="§"/>
              <a:defRPr sz="2400"/>
            </a:lvl1pPr>
            <a:lvl2pPr>
              <a:defRPr sz="2000"/>
            </a:lvl2pPr>
            <a:lvl3pPr>
              <a:buClr>
                <a:srgbClr val="182C83"/>
              </a:buCl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2419350"/>
            <a:ext cx="4041775" cy="639762"/>
          </a:xfrm>
          <a:prstGeom prst="rect">
            <a:avLst/>
          </a:prstGeom>
        </p:spPr>
        <p:txBody>
          <a:bodyPr anchor="b"/>
          <a:lstStyle>
            <a:lvl1pPr marL="0" indent="0">
              <a:buNone/>
              <a:defRPr sz="2400" b="1">
                <a:solidFill>
                  <a:srgbClr val="182C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059112"/>
            <a:ext cx="4041775" cy="2960688"/>
          </a:xfrm>
          <a:prstGeom prst="rect">
            <a:avLst/>
          </a:prstGeom>
        </p:spPr>
        <p:txBody>
          <a:bodyPr/>
          <a:lstStyle>
            <a:lvl1pPr marL="342900" indent="-342900">
              <a:buClr>
                <a:srgbClr val="0070C0"/>
              </a:buClr>
              <a:buFont typeface="Wingdings" charset="2"/>
              <a:buChar char="§"/>
              <a:defRPr sz="2400"/>
            </a:lvl1pPr>
            <a:lvl2pPr>
              <a:defRPr sz="2000"/>
            </a:lvl2pPr>
            <a:lvl3pPr>
              <a:buClr>
                <a:srgbClr val="182C83"/>
              </a:buCl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40013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781800" cy="1143000"/>
          </a:xfrm>
          <a:prstGeom prst="rect">
            <a:avLst/>
          </a:prstGeom>
        </p:spPr>
        <p:txBody>
          <a:bodyPr anchor="ctr"/>
          <a:lstStyle>
            <a:lvl1pPr algn="l">
              <a:lnSpc>
                <a:spcPct val="90000"/>
              </a:lnSpc>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6302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2193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676400"/>
            <a:ext cx="8229600" cy="1143000"/>
          </a:xfrm>
          <a:prstGeom prst="rect">
            <a:avLst/>
          </a:prstGeom>
        </p:spPr>
        <p:txBody>
          <a:bodyPr/>
          <a:lstStyle>
            <a:lvl1pPr>
              <a:defRPr/>
            </a:lvl1pPr>
          </a:lstStyle>
          <a:p>
            <a:r>
              <a:rPr lang="en-US"/>
              <a:t>OSHA</a:t>
            </a:r>
          </a:p>
        </p:txBody>
      </p:sp>
    </p:spTree>
    <p:extLst>
      <p:ext uri="{BB962C8B-B14F-4D97-AF65-F5344CB8AC3E}">
        <p14:creationId xmlns:p14="http://schemas.microsoft.com/office/powerpoint/2010/main" val="1484160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19759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0" name="Picture 22"/>
          <p:cNvPicPr>
            <a:picLocks noChangeAspect="1" noChangeArrowheads="1"/>
          </p:cNvPicPr>
          <p:nvPr userDrawn="1"/>
        </p:nvPicPr>
        <p:blipFill>
          <a:blip r:embed="rId14" cstate="email">
            <a:extLst>
              <a:ext uri="{28A0092B-C50C-407E-A947-70E740481C1C}">
                <a14:useLocalDpi xmlns:a14="http://schemas.microsoft.com/office/drawing/2010/main" val="0"/>
              </a:ext>
            </a:extLst>
          </a:blip>
          <a:stretch>
            <a:fillRect/>
          </a:stretch>
        </p:blipFill>
        <p:spPr bwMode="auto">
          <a:xfrm>
            <a:off x="6934200" y="6248400"/>
            <a:ext cx="1905000" cy="309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presentation_top.jpg"/>
          <p:cNvPicPr>
            <a:picLocks noChangeAspect="1"/>
          </p:cNvPicPr>
          <p:nvPr userDrawn="1"/>
        </p:nvPicPr>
        <p:blipFill rotWithShape="1">
          <a:blip r:embed="rId15" cstate="email">
            <a:extLst>
              <a:ext uri="{28A0092B-C50C-407E-A947-70E740481C1C}">
                <a14:useLocalDpi xmlns:a14="http://schemas.microsoft.com/office/drawing/2010/main" val="0"/>
              </a:ext>
            </a:extLst>
          </a:blip>
          <a:srcRect r="4762"/>
          <a:stretch/>
        </p:blipFill>
        <p:spPr>
          <a:xfrm>
            <a:off x="-2" y="0"/>
            <a:ext cx="9171432" cy="221642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ctr" rtl="0" eaLnBrk="0" fontAlgn="base" hangingPunct="0">
        <a:spcBef>
          <a:spcPct val="0"/>
        </a:spcBef>
        <a:spcAft>
          <a:spcPct val="0"/>
        </a:spcAft>
        <a:defRPr sz="4000" b="1">
          <a:solidFill>
            <a:schemeClr val="accent2"/>
          </a:solidFill>
          <a:latin typeface="+mj-lt"/>
          <a:ea typeface="ＭＳ Ｐゴシック" charset="0"/>
          <a:cs typeface="+mj-cs"/>
        </a:defRPr>
      </a:lvl1pPr>
      <a:lvl2pPr algn="ctr" rtl="0" eaLnBrk="0" fontAlgn="base" hangingPunct="0">
        <a:spcBef>
          <a:spcPct val="0"/>
        </a:spcBef>
        <a:spcAft>
          <a:spcPct val="0"/>
        </a:spcAft>
        <a:defRPr sz="4000" b="1">
          <a:solidFill>
            <a:schemeClr val="accent2"/>
          </a:solidFill>
          <a:latin typeface="Arial" charset="0"/>
          <a:ea typeface="ＭＳ Ｐゴシック" charset="0"/>
        </a:defRPr>
      </a:lvl2pPr>
      <a:lvl3pPr algn="ctr" rtl="0" eaLnBrk="0" fontAlgn="base" hangingPunct="0">
        <a:spcBef>
          <a:spcPct val="0"/>
        </a:spcBef>
        <a:spcAft>
          <a:spcPct val="0"/>
        </a:spcAft>
        <a:defRPr sz="4000" b="1">
          <a:solidFill>
            <a:schemeClr val="accent2"/>
          </a:solidFill>
          <a:latin typeface="Arial" charset="0"/>
          <a:ea typeface="ＭＳ Ｐゴシック" charset="0"/>
        </a:defRPr>
      </a:lvl3pPr>
      <a:lvl4pPr algn="ctr" rtl="0" eaLnBrk="0" fontAlgn="base" hangingPunct="0">
        <a:spcBef>
          <a:spcPct val="0"/>
        </a:spcBef>
        <a:spcAft>
          <a:spcPct val="0"/>
        </a:spcAft>
        <a:defRPr sz="4000" b="1">
          <a:solidFill>
            <a:schemeClr val="accent2"/>
          </a:solidFill>
          <a:latin typeface="Arial" charset="0"/>
          <a:ea typeface="ＭＳ Ｐゴシック" charset="0"/>
        </a:defRPr>
      </a:lvl4pPr>
      <a:lvl5pPr algn="ctr" rtl="0" eaLnBrk="0" fontAlgn="base" hangingPunct="0">
        <a:spcBef>
          <a:spcPct val="0"/>
        </a:spcBef>
        <a:spcAft>
          <a:spcPct val="0"/>
        </a:spcAft>
        <a:defRPr sz="4000" b="1">
          <a:solidFill>
            <a:schemeClr val="accent2"/>
          </a:solidFill>
          <a:latin typeface="Arial" charset="0"/>
          <a:ea typeface="ＭＳ Ｐゴシック" charset="0"/>
        </a:defRPr>
      </a:lvl5pPr>
      <a:lvl6pPr marL="457200" algn="ctr" rtl="0" fontAlgn="base">
        <a:spcBef>
          <a:spcPct val="0"/>
        </a:spcBef>
        <a:spcAft>
          <a:spcPct val="0"/>
        </a:spcAft>
        <a:defRPr sz="4000" b="1">
          <a:solidFill>
            <a:schemeClr val="accent2"/>
          </a:solidFill>
          <a:latin typeface="Arial" charset="0"/>
        </a:defRPr>
      </a:lvl6pPr>
      <a:lvl7pPr marL="914400" algn="ctr" rtl="0" fontAlgn="base">
        <a:spcBef>
          <a:spcPct val="0"/>
        </a:spcBef>
        <a:spcAft>
          <a:spcPct val="0"/>
        </a:spcAft>
        <a:defRPr sz="4000" b="1">
          <a:solidFill>
            <a:schemeClr val="accent2"/>
          </a:solidFill>
          <a:latin typeface="Arial" charset="0"/>
        </a:defRPr>
      </a:lvl7pPr>
      <a:lvl8pPr marL="1371600" algn="ctr" rtl="0" fontAlgn="base">
        <a:spcBef>
          <a:spcPct val="0"/>
        </a:spcBef>
        <a:spcAft>
          <a:spcPct val="0"/>
        </a:spcAft>
        <a:defRPr sz="4000" b="1">
          <a:solidFill>
            <a:schemeClr val="accent2"/>
          </a:solidFill>
          <a:latin typeface="Arial" charset="0"/>
        </a:defRPr>
      </a:lvl8pPr>
      <a:lvl9pPr marL="1828800" algn="ctr" rtl="0" fontAlgn="base">
        <a:spcBef>
          <a:spcPct val="0"/>
        </a:spcBef>
        <a:spcAft>
          <a:spcPct val="0"/>
        </a:spcAft>
        <a:defRPr sz="4000" b="1">
          <a:solidFill>
            <a:schemeClr val="accent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dhs.gov/publication/u-visa-law-enforcement-certification-resource-guide"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whistleblowers.gov/ut_visa"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www.whistleblowers.gov/sites/default/files/publications/OSHA4206.pdf"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osha.gov/sites/default/files/publications/OSHA4205SP.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www.osha.gov/sites/default/files/publications/OSHA4193.pdf"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OSHA-UTV-Certification@dol.gov"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bwMode="auto">
          <a:xfrm>
            <a:off x="0" y="2284412"/>
            <a:ext cx="9144000" cy="16017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80000"/>
              </a:lnSpc>
              <a:spcBef>
                <a:spcPts val="0"/>
              </a:spcBef>
              <a:spcAft>
                <a:spcPts val="0"/>
              </a:spcAft>
            </a:pPr>
            <a:r>
              <a:rPr lang="es-ES" altLang="en-US" sz="5400" dirty="0">
                <a:solidFill>
                  <a:srgbClr val="0070C0"/>
                </a:solidFill>
                <a:latin typeface="Calibri" panose="020F0502020204030204" pitchFamily="34" charset="0"/>
              </a:rPr>
              <a:t>Programa de Certificación de Visas U y T de OSHA</a:t>
            </a:r>
          </a:p>
        </p:txBody>
      </p:sp>
      <p:sp>
        <p:nvSpPr>
          <p:cNvPr id="10" name="Rectangle 3"/>
          <p:cNvSpPr>
            <a:spLocks noGrp="1" noChangeArrowheads="1"/>
          </p:cNvSpPr>
          <p:nvPr>
            <p:ph type="subTitle" idx="1"/>
          </p:nvPr>
        </p:nvSpPr>
        <p:spPr bwMode="auto">
          <a:xfrm>
            <a:off x="0" y="4038600"/>
            <a:ext cx="9144000" cy="20574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ts val="0"/>
              </a:spcBef>
              <a:spcAft>
                <a:spcPts val="600"/>
              </a:spcAft>
              <a:defRPr/>
            </a:pPr>
            <a:r>
              <a:rPr lang="es-CO" altLang="en-US" sz="2800" b="1" dirty="0">
                <a:solidFill>
                  <a:schemeClr val="tx1">
                    <a:lumMod val="75000"/>
                    <a:lumOff val="25000"/>
                  </a:schemeClr>
                </a:solidFill>
                <a:latin typeface="Calibri" pitchFamily="34" charset="0"/>
              </a:rPr>
              <a:t>Nombre del Presentador</a:t>
            </a:r>
          </a:p>
          <a:p>
            <a:pPr>
              <a:spcBef>
                <a:spcPts val="0"/>
              </a:spcBef>
              <a:spcAft>
                <a:spcPts val="600"/>
              </a:spcAft>
              <a:defRPr/>
            </a:pPr>
            <a:r>
              <a:rPr lang="es-ES" altLang="en-US" sz="2000" b="1" dirty="0">
                <a:latin typeface="Calibri" pitchFamily="34" charset="0"/>
              </a:rPr>
              <a:t>Título del Presentador</a:t>
            </a:r>
            <a:br>
              <a:rPr lang="es-ES" altLang="en-US" sz="2000" b="1" dirty="0">
                <a:latin typeface="Calibri" pitchFamily="34" charset="0"/>
              </a:rPr>
            </a:br>
            <a:r>
              <a:rPr lang="es-ES" altLang="en-US" sz="2000" b="1" dirty="0">
                <a:latin typeface="Calibri" pitchFamily="34" charset="0"/>
              </a:rPr>
              <a:t>Ubicación de la Oficina del Presentador</a:t>
            </a:r>
          </a:p>
          <a:p>
            <a:pPr>
              <a:spcBef>
                <a:spcPts val="0"/>
              </a:spcBef>
              <a:spcAft>
                <a:spcPts val="600"/>
              </a:spcAft>
              <a:defRPr/>
            </a:pPr>
            <a:endParaRPr lang="es-ES" altLang="en-US" sz="2000" b="1" dirty="0">
              <a:latin typeface="Calibri" pitchFamily="34" charset="0"/>
            </a:endParaRPr>
          </a:p>
          <a:p>
            <a:pPr algn="l">
              <a:spcBef>
                <a:spcPts val="0"/>
              </a:spcBef>
              <a:spcAft>
                <a:spcPts val="600"/>
              </a:spcAft>
              <a:defRPr/>
            </a:pPr>
            <a:r>
              <a:rPr lang="en-US" altLang="en-US" sz="2000" b="1" dirty="0" err="1">
                <a:latin typeface="Calibri" pitchFamily="34" charset="0"/>
              </a:rPr>
              <a:t>Última</a:t>
            </a:r>
            <a:r>
              <a:rPr lang="en-US" altLang="en-US" sz="2000" b="1" dirty="0">
                <a:latin typeface="Calibri" pitchFamily="34" charset="0"/>
              </a:rPr>
              <a:t> </a:t>
            </a:r>
            <a:r>
              <a:rPr lang="en-US" altLang="en-US" sz="2000" b="1" dirty="0" err="1">
                <a:latin typeface="Calibri" pitchFamily="34" charset="0"/>
              </a:rPr>
              <a:t>actualización</a:t>
            </a:r>
            <a:r>
              <a:rPr lang="en-US" altLang="en-US" sz="2000" b="1" dirty="0">
                <a:latin typeface="Calibri" pitchFamily="34" charset="0"/>
              </a:rPr>
              <a:t>: 20/09/2024</a:t>
            </a:r>
          </a:p>
        </p:txBody>
      </p:sp>
    </p:spTree>
    <p:extLst>
      <p:ext uri="{BB962C8B-B14F-4D97-AF65-F5344CB8AC3E}">
        <p14:creationId xmlns:p14="http://schemas.microsoft.com/office/powerpoint/2010/main" val="218862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A9AA9-5695-5000-2705-A01CD83801F7}"/>
              </a:ext>
            </a:extLst>
          </p:cNvPr>
          <p:cNvSpPr>
            <a:spLocks noGrp="1"/>
          </p:cNvSpPr>
          <p:nvPr>
            <p:ph type="title"/>
          </p:nvPr>
        </p:nvSpPr>
        <p:spPr>
          <a:xfrm>
            <a:off x="-18143" y="250371"/>
            <a:ext cx="9058275" cy="1371600"/>
          </a:xfrm>
        </p:spPr>
        <p:txBody>
          <a:bodyPr/>
          <a:lstStyle/>
          <a:p>
            <a:pPr algn="ctr"/>
            <a:r>
              <a:rPr lang="es-ES" dirty="0"/>
              <a:t>Otros requisitos que OSHA debe evaluar</a:t>
            </a:r>
            <a:endParaRPr lang="en-US" dirty="0"/>
          </a:p>
        </p:txBody>
      </p:sp>
      <p:sp>
        <p:nvSpPr>
          <p:cNvPr id="3" name="Content Placeholder 2">
            <a:extLst>
              <a:ext uri="{FF2B5EF4-FFF2-40B4-BE49-F238E27FC236}">
                <a16:creationId xmlns:a16="http://schemas.microsoft.com/office/drawing/2014/main" id="{5A8613F9-62EC-511F-02E9-4E92DCBBAC5B}"/>
              </a:ext>
            </a:extLst>
          </p:cNvPr>
          <p:cNvSpPr>
            <a:spLocks noGrp="1"/>
          </p:cNvSpPr>
          <p:nvPr>
            <p:ph idx="1"/>
          </p:nvPr>
        </p:nvSpPr>
        <p:spPr>
          <a:xfrm>
            <a:off x="0" y="2425700"/>
            <a:ext cx="8601075" cy="4343400"/>
          </a:xfrm>
        </p:spPr>
        <p:txBody>
          <a:bodyPr/>
          <a:lstStyle/>
          <a:p>
            <a:pPr lvl="1"/>
            <a:r>
              <a:rPr lang="es-ES" sz="2600" b="1" dirty="0">
                <a:latin typeface="Calibri" panose="020F0502020204030204" pitchFamily="34" charset="0"/>
                <a:cs typeface="Calibri" panose="020F0502020204030204" pitchFamily="34" charset="0"/>
              </a:rPr>
              <a:t>El peticionario de la visa U o el solicitante de la visa T es una víctima de delitos calificados (visa U) o una víctima de trata (visa T).</a:t>
            </a:r>
            <a:endParaRPr lang="en-US" sz="2600" b="1" dirty="0">
              <a:latin typeface="Calibri" panose="020F0502020204030204" pitchFamily="34" charset="0"/>
              <a:cs typeface="Calibri" panose="020F0502020204030204" pitchFamily="34" charset="0"/>
            </a:endParaRPr>
          </a:p>
          <a:p>
            <a:pPr lvl="1"/>
            <a:r>
              <a:rPr lang="es-ES" sz="2600" b="1" dirty="0">
                <a:latin typeface="Calibri" panose="020F0502020204030204" pitchFamily="34" charset="0"/>
                <a:cs typeface="Calibri" panose="020F0502020204030204" pitchFamily="34" charset="0"/>
              </a:rPr>
              <a:t>El peticionario de la visa U o el solicitante de la visa T ha sido o es probable que sea útil (visa U) o cooperativo (visa T) en la detección, investigación o enjuiciamiento del delito calificado o del delito de trata</a:t>
            </a:r>
            <a:endParaRPr lang="en-US" sz="2600" b="1" dirty="0">
              <a:latin typeface="Calibri" panose="020F0502020204030204" pitchFamily="34" charset="0"/>
              <a:cs typeface="Calibri" panose="020F0502020204030204" pitchFamily="34" charset="0"/>
            </a:endParaRPr>
          </a:p>
          <a:p>
            <a:pPr lvl="1"/>
            <a:r>
              <a:rPr lang="es-ES" sz="2600" dirty="0">
                <a:hlinkClick r:id="rId3"/>
              </a:rPr>
              <a:t>Recursos de Cumplimiento de la Ley para Visas U y T | Seguridad Nacional</a:t>
            </a:r>
            <a:r>
              <a:rPr lang="en-US" sz="2600" dirty="0">
                <a:hlinkClick r:id="rId3"/>
              </a:rPr>
              <a:t> (dhs.gov)</a:t>
            </a:r>
            <a:endParaRPr lang="en-US" sz="2600" b="1" dirty="0">
              <a:latin typeface="Calibri" panose="020F0502020204030204" pitchFamily="34" charset="0"/>
              <a:cs typeface="Calibri" panose="020F0502020204030204" pitchFamily="34" charset="0"/>
            </a:endParaRPr>
          </a:p>
          <a:p>
            <a:pPr lvl="1"/>
            <a:endParaRPr lang="en-US" sz="2400" b="1" dirty="0">
              <a:latin typeface="Calibri" panose="020F0502020204030204" pitchFamily="34" charset="0"/>
              <a:cs typeface="Calibri" panose="020F0502020204030204" pitchFamily="34" charset="0"/>
            </a:endParaRPr>
          </a:p>
          <a:p>
            <a:pPr lvl="1"/>
            <a:endParaRPr lang="en-US" sz="2400" b="1" dirty="0">
              <a:latin typeface="Calibri" panose="020F0502020204030204" pitchFamily="34" charset="0"/>
              <a:cs typeface="Calibri" panose="020F0502020204030204" pitchFamily="34" charset="0"/>
            </a:endParaRPr>
          </a:p>
          <a:p>
            <a:pPr lvl="1"/>
            <a:endParaRPr lang="en-US" sz="2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34415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A9AA9-5695-5000-2705-A01CD83801F7}"/>
              </a:ext>
            </a:extLst>
          </p:cNvPr>
          <p:cNvSpPr>
            <a:spLocks noGrp="1"/>
          </p:cNvSpPr>
          <p:nvPr>
            <p:ph type="title"/>
          </p:nvPr>
        </p:nvSpPr>
        <p:spPr>
          <a:xfrm>
            <a:off x="152400" y="274638"/>
            <a:ext cx="8991600" cy="1630362"/>
          </a:xfrm>
        </p:spPr>
        <p:txBody>
          <a:bodyPr/>
          <a:lstStyle/>
          <a:p>
            <a:pPr algn="ctr"/>
            <a:r>
              <a:rPr lang="es-ES" dirty="0"/>
              <a:t>¿Qué considera el personal de OSHA al procesar solicitudes?</a:t>
            </a:r>
            <a:endParaRPr lang="en-US" dirty="0"/>
          </a:p>
        </p:txBody>
      </p:sp>
      <p:sp>
        <p:nvSpPr>
          <p:cNvPr id="3" name="Content Placeholder 2">
            <a:extLst>
              <a:ext uri="{FF2B5EF4-FFF2-40B4-BE49-F238E27FC236}">
                <a16:creationId xmlns:a16="http://schemas.microsoft.com/office/drawing/2014/main" id="{5A8613F9-62EC-511F-02E9-4E92DCBBAC5B}"/>
              </a:ext>
            </a:extLst>
          </p:cNvPr>
          <p:cNvSpPr>
            <a:spLocks noGrp="1"/>
          </p:cNvSpPr>
          <p:nvPr>
            <p:ph idx="1"/>
          </p:nvPr>
        </p:nvSpPr>
        <p:spPr>
          <a:xfrm>
            <a:off x="310243" y="2217102"/>
            <a:ext cx="8757557" cy="4343400"/>
          </a:xfrm>
        </p:spPr>
        <p:txBody>
          <a:bodyPr/>
          <a:lstStyle/>
          <a:p>
            <a:r>
              <a:rPr lang="en-US" b="1" dirty="0">
                <a:latin typeface="Calibri" panose="020F0502020204030204" pitchFamily="34" charset="0"/>
                <a:cs typeface="Calibri" panose="020F0502020204030204" pitchFamily="34" charset="0"/>
              </a:rPr>
              <a:t>Confidencialidad</a:t>
            </a:r>
          </a:p>
          <a:p>
            <a:r>
              <a:rPr lang="es-ES" b="1" dirty="0">
                <a:latin typeface="Calibri" panose="020F0502020204030204" pitchFamily="34" charset="0"/>
                <a:cs typeface="Calibri" panose="020F0502020204030204" pitchFamily="34" charset="0"/>
              </a:rPr>
              <a:t>Seguridad de las personas involucradas</a:t>
            </a:r>
            <a:endParaRPr lang="en-US" b="1" dirty="0">
              <a:latin typeface="Calibri" panose="020F0502020204030204" pitchFamily="34" charset="0"/>
              <a:cs typeface="Calibri" panose="020F0502020204030204" pitchFamily="34" charset="0"/>
            </a:endParaRPr>
          </a:p>
          <a:p>
            <a:r>
              <a:rPr lang="es-ES" b="1" dirty="0">
                <a:latin typeface="Calibri" panose="020F0502020204030204" pitchFamily="34" charset="0"/>
                <a:cs typeface="Calibri" panose="020F0502020204030204" pitchFamily="34" charset="0"/>
              </a:rPr>
              <a:t>Posible dominio limitado del inglés</a:t>
            </a:r>
            <a:endParaRPr lang="en-US" b="1" dirty="0">
              <a:latin typeface="Calibri" panose="020F0502020204030204" pitchFamily="34" charset="0"/>
              <a:cs typeface="Calibri" panose="020F0502020204030204" pitchFamily="34" charset="0"/>
            </a:endParaRPr>
          </a:p>
          <a:p>
            <a:pPr lvl="1"/>
            <a:r>
              <a:rPr lang="es-ES" b="1" dirty="0">
                <a:latin typeface="Calibri" panose="020F0502020204030204" pitchFamily="34" charset="0"/>
                <a:cs typeface="Calibri" panose="020F0502020204030204" pitchFamily="34" charset="0"/>
              </a:rPr>
              <a:t>Intérpretes disponibles cuando el idioma nativo del hablante no es inglés</a:t>
            </a:r>
            <a:endParaRPr lang="en-US" b="1" dirty="0">
              <a:latin typeface="Calibri" panose="020F0502020204030204" pitchFamily="34" charset="0"/>
              <a:cs typeface="Calibri" panose="020F0502020204030204" pitchFamily="34" charset="0"/>
            </a:endParaRPr>
          </a:p>
          <a:p>
            <a:r>
              <a:rPr lang="es-ES" b="1" dirty="0">
                <a:latin typeface="Calibri" panose="020F0502020204030204" pitchFamily="34" charset="0"/>
                <a:cs typeface="Calibri" panose="020F0502020204030204" pitchFamily="34" charset="0"/>
              </a:rPr>
              <a:t>Enfoque en centrar a las víctimas y minimizar el trauma</a:t>
            </a:r>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29349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A9AA9-5695-5000-2705-A01CD83801F7}"/>
              </a:ext>
            </a:extLst>
          </p:cNvPr>
          <p:cNvSpPr>
            <a:spLocks noGrp="1"/>
          </p:cNvSpPr>
          <p:nvPr>
            <p:ph type="title"/>
          </p:nvPr>
        </p:nvSpPr>
        <p:spPr>
          <a:xfrm>
            <a:off x="304800" y="381000"/>
            <a:ext cx="8763000" cy="1477962"/>
          </a:xfrm>
        </p:spPr>
        <p:txBody>
          <a:bodyPr/>
          <a:lstStyle/>
          <a:p>
            <a:pPr algn="ctr"/>
            <a:r>
              <a:rPr lang="es-ES" dirty="0"/>
              <a:t>Otros recursos del Departamento de Trabajo</a:t>
            </a:r>
            <a:endParaRPr lang="en-US" dirty="0"/>
          </a:p>
        </p:txBody>
      </p:sp>
      <p:sp>
        <p:nvSpPr>
          <p:cNvPr id="6" name="Content Placeholder 2">
            <a:extLst>
              <a:ext uri="{FF2B5EF4-FFF2-40B4-BE49-F238E27FC236}">
                <a16:creationId xmlns:a16="http://schemas.microsoft.com/office/drawing/2014/main" id="{748F9C68-58B6-9C10-976E-2B3786771A8E}"/>
              </a:ext>
            </a:extLst>
          </p:cNvPr>
          <p:cNvSpPr>
            <a:spLocks noGrp="1"/>
          </p:cNvSpPr>
          <p:nvPr>
            <p:ph idx="1"/>
          </p:nvPr>
        </p:nvSpPr>
        <p:spPr>
          <a:xfrm>
            <a:off x="152400" y="2362200"/>
            <a:ext cx="8763000" cy="4419600"/>
          </a:xfrm>
        </p:spPr>
        <p:txBody>
          <a:bodyPr/>
          <a:lstStyle/>
          <a:p>
            <a:r>
              <a:rPr lang="es-ES" sz="3200" b="1" dirty="0">
                <a:latin typeface="Calibri" panose="020F0502020204030204" pitchFamily="34" charset="0"/>
                <a:ea typeface="ＭＳ Ｐゴシック"/>
                <a:cs typeface="Calibri" panose="020F0502020204030204" pitchFamily="34" charset="0"/>
              </a:rPr>
              <a:t>Sitio web de Certificación de Visas U&amp;T de OSHA</a:t>
            </a:r>
            <a:r>
              <a:rPr lang="en-US" sz="3200" b="1" dirty="0">
                <a:latin typeface="Calibri" panose="020F0502020204030204" pitchFamily="34" charset="0"/>
                <a:ea typeface="ＭＳ Ｐゴシック"/>
                <a:cs typeface="Calibri" panose="020F0502020204030204" pitchFamily="34" charset="0"/>
              </a:rPr>
              <a:t> </a:t>
            </a:r>
            <a:r>
              <a:rPr lang="en-US" sz="3200" b="1" dirty="0">
                <a:latin typeface="Calibri" panose="020F0502020204030204" pitchFamily="34" charset="0"/>
                <a:cs typeface="Calibri" panose="020F0502020204030204" pitchFamily="34" charset="0"/>
              </a:rPr>
              <a:t>(</a:t>
            </a:r>
            <a:r>
              <a:rPr lang="en-US" sz="3200" b="1" u="sng" dirty="0">
                <a:solidFill>
                  <a:srgbClr val="0563C1"/>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https://www.whistleblowers.gov/ut_visa</a:t>
            </a:r>
            <a:r>
              <a:rPr lang="en-US" sz="3200" b="1" dirty="0">
                <a:latin typeface="Calibri" panose="020F0502020204030204" pitchFamily="34" charset="0"/>
                <a:cs typeface="Calibri" panose="020F0502020204030204" pitchFamily="34" charset="0"/>
              </a:rPr>
              <a:t>)</a:t>
            </a:r>
            <a:endParaRPr lang="en-US" sz="3200" b="1" u="sng" dirty="0">
              <a:solidFill>
                <a:srgbClr val="0563C1"/>
              </a:solidFill>
              <a:latin typeface="Calibri" panose="020F0502020204030204" pitchFamily="34" charset="0"/>
              <a:cs typeface="Calibri" panose="020F0502020204030204" pitchFamily="34" charset="0"/>
            </a:endParaRPr>
          </a:p>
          <a:p>
            <a:r>
              <a:rPr lang="en-US" sz="3200" b="1" dirty="0">
                <a:latin typeface="Calibri" panose="020F0502020204030204" pitchFamily="34" charset="0"/>
                <a:cs typeface="Calibri" panose="020F0502020204030204" pitchFamily="34" charset="0"/>
              </a:rPr>
              <a:t>Hoja Informativa sobre la Trata de Personas de OSHA (</a:t>
            </a:r>
            <a:r>
              <a:rPr lang="en-US" sz="3200" b="1" u="sng" dirty="0">
                <a:solidFill>
                  <a:srgbClr val="0563C1"/>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https://www.whistleblowers.gov/sites/default/files/publications/OSHA4206.pdf</a:t>
            </a:r>
            <a:r>
              <a:rPr lang="en-US" sz="3200" b="1" dirty="0">
                <a:latin typeface="Calibri" panose="020F0502020204030204" pitchFamily="34" charset="0"/>
                <a:cs typeface="Calibri" panose="020F0502020204030204" pitchFamily="34" charset="0"/>
              </a:rPr>
              <a:t>)</a:t>
            </a:r>
          </a:p>
          <a:p>
            <a:pPr marL="0" indent="0">
              <a:buNone/>
            </a:pPr>
            <a:endParaRPr lang="en-US" sz="3200" b="1" u="sng" dirty="0">
              <a:solidFill>
                <a:srgbClr val="0563C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74809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A9AA9-5695-5000-2705-A01CD83801F7}"/>
              </a:ext>
            </a:extLst>
          </p:cNvPr>
          <p:cNvSpPr>
            <a:spLocks noGrp="1"/>
          </p:cNvSpPr>
          <p:nvPr>
            <p:ph type="title"/>
          </p:nvPr>
        </p:nvSpPr>
        <p:spPr>
          <a:xfrm>
            <a:off x="304800" y="381000"/>
            <a:ext cx="8763000" cy="1477962"/>
          </a:xfrm>
        </p:spPr>
        <p:txBody>
          <a:bodyPr/>
          <a:lstStyle/>
          <a:p>
            <a:pPr algn="ctr"/>
            <a:r>
              <a:rPr lang="es-ES" dirty="0"/>
              <a:t>Otros recursos del Departamento de Trabajo </a:t>
            </a:r>
            <a:endParaRPr lang="en-US" dirty="0"/>
          </a:p>
        </p:txBody>
      </p:sp>
      <p:sp>
        <p:nvSpPr>
          <p:cNvPr id="3" name="Content Placeholder 2">
            <a:extLst>
              <a:ext uri="{FF2B5EF4-FFF2-40B4-BE49-F238E27FC236}">
                <a16:creationId xmlns:a16="http://schemas.microsoft.com/office/drawing/2014/main" id="{5A8613F9-62EC-511F-02E9-4E92DCBBAC5B}"/>
              </a:ext>
            </a:extLst>
          </p:cNvPr>
          <p:cNvSpPr>
            <a:spLocks noGrp="1"/>
          </p:cNvSpPr>
          <p:nvPr>
            <p:ph idx="1"/>
          </p:nvPr>
        </p:nvSpPr>
        <p:spPr>
          <a:xfrm>
            <a:off x="152400" y="2362200"/>
            <a:ext cx="8763000" cy="4419600"/>
          </a:xfrm>
        </p:spPr>
        <p:txBody>
          <a:bodyPr/>
          <a:lstStyle/>
          <a:p>
            <a:r>
              <a:rPr lang="en-US" b="1" strike="noStrike" dirty="0">
                <a:latin typeface="Calibri" panose="020F0502020204030204" pitchFamily="34" charset="0"/>
                <a:cs typeface="Calibri" panose="020F0502020204030204" pitchFamily="34" charset="0"/>
              </a:rPr>
              <a:t>T</a:t>
            </a:r>
            <a:r>
              <a:rPr lang="es-ES" b="1" strike="noStrike" dirty="0" err="1">
                <a:latin typeface="Calibri" panose="020F0502020204030204" pitchFamily="34" charset="0"/>
                <a:ea typeface="Calibri" panose="020F0502020204030204" pitchFamily="34" charset="0"/>
                <a:cs typeface="Calibri" panose="020F0502020204030204" pitchFamily="34" charset="0"/>
              </a:rPr>
              <a:t>arjetas</a:t>
            </a:r>
            <a:r>
              <a:rPr lang="es-ES" b="1" strike="noStrike" dirty="0">
                <a:latin typeface="Calibri" panose="020F0502020204030204" pitchFamily="34" charset="0"/>
                <a:ea typeface="Calibri" panose="020F0502020204030204" pitchFamily="34" charset="0"/>
                <a:cs typeface="Calibri" panose="020F0502020204030204" pitchFamily="34" charset="0"/>
              </a:rPr>
              <a:t> de bolsillo</a:t>
            </a:r>
            <a:endParaRPr lang="en-US" b="1" strike="sngStrike" dirty="0">
              <a:latin typeface="Calibri" panose="020F0502020204030204" pitchFamily="34" charset="0"/>
              <a:ea typeface="Calibri" panose="020F0502020204030204" pitchFamily="34" charset="0"/>
              <a:cs typeface="Calibri" panose="020F0502020204030204" pitchFamily="34" charset="0"/>
            </a:endParaRPr>
          </a:p>
          <a:p>
            <a:pPr lvl="1"/>
            <a:r>
              <a:rPr lang="en-US" sz="3200" b="1" dirty="0">
                <a:latin typeface="Calibri" panose="020F0502020204030204" pitchFamily="34" charset="0"/>
                <a:cs typeface="Calibri" panose="020F0502020204030204" pitchFamily="34" charset="0"/>
              </a:rPr>
              <a:t>I</a:t>
            </a:r>
            <a:r>
              <a:rPr lang="es-ES" sz="3200" b="1" strike="noStrike" dirty="0" err="1">
                <a:latin typeface="Calibri" panose="020F0502020204030204" pitchFamily="34" charset="0"/>
                <a:ea typeface="Calibri" panose="020F0502020204030204" pitchFamily="34" charset="0"/>
                <a:cs typeface="Calibri" panose="020F0502020204030204" pitchFamily="34" charset="0"/>
              </a:rPr>
              <a:t>dentificar</a:t>
            </a:r>
            <a:r>
              <a:rPr lang="es-ES" sz="3200" b="1" strike="noStrike" dirty="0">
                <a:latin typeface="Calibri" panose="020F0502020204030204" pitchFamily="34" charset="0"/>
                <a:ea typeface="Calibri" panose="020F0502020204030204" pitchFamily="34" charset="0"/>
                <a:cs typeface="Calibri" panose="020F0502020204030204" pitchFamily="34" charset="0"/>
              </a:rPr>
              <a:t> y denunciar el tráfico de mano de obra </a:t>
            </a:r>
            <a:r>
              <a:rPr lang="en-US" sz="3200" b="1" dirty="0">
                <a:latin typeface="Calibri" panose="020F0502020204030204" pitchFamily="34" charset="0"/>
                <a:cs typeface="Calibri" panose="020F0502020204030204" pitchFamily="34" charset="0"/>
              </a:rPr>
              <a:t>(</a:t>
            </a:r>
            <a:r>
              <a:rPr lang="es-ES" sz="3200" b="1" u="sng" kern="100" dirty="0">
                <a:solidFill>
                  <a:srgbClr val="467886"/>
                </a:solidFill>
                <a:effectLst/>
                <a:latin typeface="Calibri" panose="020F0502020204030204" pitchFamily="34" charset="0"/>
                <a:ea typeface="Calibri" panose="020F0502020204030204" pitchFamily="34" charset="0"/>
                <a:cs typeface="Times New Roman" panose="02020603050405020304" pitchFamily="18" charset="0"/>
                <a:hlinkClick r:id="rId3"/>
              </a:rPr>
              <a:t>https://www.osha.gov/sites/default/files/publications/OSHA4205SP.pdf</a:t>
            </a:r>
            <a:r>
              <a:rPr lang="es-ES" sz="32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3200" b="1" dirty="0">
                <a:latin typeface="Calibri" panose="020F0502020204030204" pitchFamily="34" charset="0"/>
                <a:cs typeface="Calibri" panose="020F0502020204030204" pitchFamily="34" charset="0"/>
              </a:rPr>
              <a:t>) </a:t>
            </a:r>
          </a:p>
          <a:p>
            <a:pPr lvl="1"/>
            <a:r>
              <a:rPr lang="es-ES" sz="3200" b="1" strike="noStrike" dirty="0">
                <a:latin typeface="Calibri" panose="020F0502020204030204" pitchFamily="34" charset="0"/>
                <a:ea typeface="Calibri" panose="020F0502020204030204" pitchFamily="34" charset="0"/>
                <a:cs typeface="Calibri" panose="020F0502020204030204" pitchFamily="34" charset="0"/>
              </a:rPr>
              <a:t>¿Su empleador pone en riesgo su seguridad? </a:t>
            </a:r>
            <a:r>
              <a:rPr lang="en-US" sz="3200" b="1" dirty="0">
                <a:latin typeface="Calibri" panose="020F0502020204030204" pitchFamily="34" charset="0"/>
                <a:cs typeface="Calibri" panose="020F0502020204030204" pitchFamily="34" charset="0"/>
              </a:rPr>
              <a:t>(</a:t>
            </a:r>
            <a:r>
              <a:rPr lang="en-US" sz="3200" b="1" dirty="0">
                <a:latin typeface="Calibri" panose="020F0502020204030204" pitchFamily="34" charset="0"/>
                <a:cs typeface="Calibri" panose="020F0502020204030204" pitchFamily="34" charset="0"/>
                <a:hlinkClick r:id="rId4"/>
              </a:rPr>
              <a:t>https://www.osha.gov/sites/default/files/publications/OSHA4193.pdf</a:t>
            </a:r>
            <a:r>
              <a:rPr lang="en-US" sz="3200" b="1"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7110032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BAD4F4F-8AD6-6052-50DE-664E7B4FCB96}"/>
              </a:ext>
              <a:ext uri="{C183D7F6-B498-43B3-948B-1728B52AA6E4}">
                <adec:decorative xmlns:adec="http://schemas.microsoft.com/office/drawing/2017/decorative" val="0"/>
              </a:ext>
            </a:extLst>
          </p:cNvPr>
          <p:cNvSpPr txBox="1">
            <a:spLocks noGrp="1"/>
          </p:cNvSpPr>
          <p:nvPr>
            <p:ph type="title" idx="4294967295"/>
          </p:nvPr>
        </p:nvSpPr>
        <p:spPr>
          <a:xfrm>
            <a:off x="304800" y="381000"/>
            <a:ext cx="8763000" cy="14779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0" fontAlgn="base" hangingPunct="0">
              <a:spcBef>
                <a:spcPct val="0"/>
              </a:spcBef>
              <a:spcAft>
                <a:spcPct val="0"/>
              </a:spcAft>
              <a:defRPr sz="4000" b="1">
                <a:solidFill>
                  <a:schemeClr val="accent2"/>
                </a:solidFill>
                <a:latin typeface="+mj-lt"/>
                <a:ea typeface="ＭＳ Ｐゴシック" charset="0"/>
                <a:cs typeface="+mj-cs"/>
              </a:defRPr>
            </a:lvl1pPr>
            <a:lvl2pPr algn="ctr" rtl="0" eaLnBrk="0" fontAlgn="base" hangingPunct="0">
              <a:spcBef>
                <a:spcPct val="0"/>
              </a:spcBef>
              <a:spcAft>
                <a:spcPct val="0"/>
              </a:spcAft>
              <a:defRPr sz="4000" b="1">
                <a:solidFill>
                  <a:schemeClr val="accent2"/>
                </a:solidFill>
                <a:latin typeface="Arial" charset="0"/>
                <a:ea typeface="ＭＳ Ｐゴシック" charset="0"/>
              </a:defRPr>
            </a:lvl2pPr>
            <a:lvl3pPr algn="ctr" rtl="0" eaLnBrk="0" fontAlgn="base" hangingPunct="0">
              <a:spcBef>
                <a:spcPct val="0"/>
              </a:spcBef>
              <a:spcAft>
                <a:spcPct val="0"/>
              </a:spcAft>
              <a:defRPr sz="4000" b="1">
                <a:solidFill>
                  <a:schemeClr val="accent2"/>
                </a:solidFill>
                <a:latin typeface="Arial" charset="0"/>
                <a:ea typeface="ＭＳ Ｐゴシック" charset="0"/>
              </a:defRPr>
            </a:lvl3pPr>
            <a:lvl4pPr algn="ctr" rtl="0" eaLnBrk="0" fontAlgn="base" hangingPunct="0">
              <a:spcBef>
                <a:spcPct val="0"/>
              </a:spcBef>
              <a:spcAft>
                <a:spcPct val="0"/>
              </a:spcAft>
              <a:defRPr sz="4000" b="1">
                <a:solidFill>
                  <a:schemeClr val="accent2"/>
                </a:solidFill>
                <a:latin typeface="Arial" charset="0"/>
                <a:ea typeface="ＭＳ Ｐゴシック" charset="0"/>
              </a:defRPr>
            </a:lvl4pPr>
            <a:lvl5pPr algn="ctr" rtl="0" eaLnBrk="0" fontAlgn="base" hangingPunct="0">
              <a:spcBef>
                <a:spcPct val="0"/>
              </a:spcBef>
              <a:spcAft>
                <a:spcPct val="0"/>
              </a:spcAft>
              <a:defRPr sz="4000" b="1">
                <a:solidFill>
                  <a:schemeClr val="accent2"/>
                </a:solidFill>
                <a:latin typeface="Arial" charset="0"/>
                <a:ea typeface="ＭＳ Ｐゴシック" charset="0"/>
              </a:defRPr>
            </a:lvl5pPr>
            <a:lvl6pPr marL="457200" algn="ctr" rtl="0" fontAlgn="base">
              <a:spcBef>
                <a:spcPct val="0"/>
              </a:spcBef>
              <a:spcAft>
                <a:spcPct val="0"/>
              </a:spcAft>
              <a:defRPr sz="4000" b="1">
                <a:solidFill>
                  <a:schemeClr val="accent2"/>
                </a:solidFill>
                <a:latin typeface="Arial" charset="0"/>
              </a:defRPr>
            </a:lvl6pPr>
            <a:lvl7pPr marL="914400" algn="ctr" rtl="0" fontAlgn="base">
              <a:spcBef>
                <a:spcPct val="0"/>
              </a:spcBef>
              <a:spcAft>
                <a:spcPct val="0"/>
              </a:spcAft>
              <a:defRPr sz="4000" b="1">
                <a:solidFill>
                  <a:schemeClr val="accent2"/>
                </a:solidFill>
                <a:latin typeface="Arial" charset="0"/>
              </a:defRPr>
            </a:lvl7pPr>
            <a:lvl8pPr marL="1371600" algn="ctr" rtl="0" fontAlgn="base">
              <a:spcBef>
                <a:spcPct val="0"/>
              </a:spcBef>
              <a:spcAft>
                <a:spcPct val="0"/>
              </a:spcAft>
              <a:defRPr sz="4000" b="1">
                <a:solidFill>
                  <a:schemeClr val="accent2"/>
                </a:solidFill>
                <a:latin typeface="Arial" charset="0"/>
              </a:defRPr>
            </a:lvl8pPr>
            <a:lvl9pPr marL="1828800" algn="ctr" rtl="0" fontAlgn="base">
              <a:spcBef>
                <a:spcPct val="0"/>
              </a:spcBef>
              <a:spcAft>
                <a:spcPct val="0"/>
              </a:spcAft>
              <a:defRPr sz="4000" b="1">
                <a:solidFill>
                  <a:schemeClr val="accent2"/>
                </a:solidFill>
                <a:latin typeface="Arial"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s-CO" sz="4000" b="1" i="0" u="none" strike="noStrike" kern="0" cap="none" spc="0" normalizeH="0" baseline="0" noProof="0" dirty="0">
                <a:ln>
                  <a:noFill/>
                </a:ln>
                <a:solidFill>
                  <a:srgbClr val="FFFFFF"/>
                </a:solidFill>
                <a:effectLst/>
                <a:uLnTx/>
                <a:uFillTx/>
                <a:latin typeface="+mj-lt"/>
                <a:ea typeface="ＭＳ Ｐゴシック" charset="0"/>
                <a:cs typeface="+mj-cs"/>
              </a:rPr>
              <a:t>¿Alguna pregunta?</a:t>
            </a:r>
          </a:p>
        </p:txBody>
      </p:sp>
      <p:pic>
        <p:nvPicPr>
          <p:cNvPr id="4" name="Picture 3">
            <a:extLst>
              <a:ext uri="{C183D7F6-B498-43B3-948B-1728B52AA6E4}">
                <adec:decorative xmlns:adec="http://schemas.microsoft.com/office/drawing/2017/decorative" val="1"/>
              </a:ext>
            </a:extLst>
          </p:cNvPr>
          <p:cNvPicPr>
            <a:picLocks noChangeAspect="1"/>
          </p:cNvPicPr>
          <p:nvPr/>
        </p:nvPicPr>
        <p:blipFill rotWithShape="1">
          <a:blip r:embed="rId3" cstate="email">
            <a:extLst>
              <a:ext uri="{28A0092B-C50C-407E-A947-70E740481C1C}">
                <a14:useLocalDpi xmlns:a14="http://schemas.microsoft.com/office/drawing/2010/main" val="0"/>
              </a:ext>
            </a:extLst>
          </a:blip>
          <a:srcRect b="41192"/>
          <a:stretch/>
        </p:blipFill>
        <p:spPr>
          <a:xfrm>
            <a:off x="3094387" y="3236912"/>
            <a:ext cx="2955227" cy="918643"/>
          </a:xfrm>
          <a:prstGeom prst="rect">
            <a:avLst/>
          </a:prstGeom>
        </p:spPr>
      </p:pic>
      <p:sp>
        <p:nvSpPr>
          <p:cNvPr id="9" name="TextBox 8">
            <a:extLst>
              <a:ext uri="{C183D7F6-B498-43B3-948B-1728B52AA6E4}">
                <adec:decorative xmlns:adec="http://schemas.microsoft.com/office/drawing/2017/decorative" val="0"/>
              </a:ext>
            </a:extLst>
          </p:cNvPr>
          <p:cNvSpPr txBox="1"/>
          <p:nvPr/>
        </p:nvSpPr>
        <p:spPr bwMode="auto">
          <a:xfrm>
            <a:off x="1392650" y="4303712"/>
            <a:ext cx="6358700" cy="1030288"/>
          </a:xfrm>
          <a:prstGeom prst="rect">
            <a:avLst/>
          </a:prstGeom>
          <a:noFill/>
        </p:spPr>
        <p:txBody>
          <a:bodyPr wrap="squar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Aft>
                <a:spcPts val="600"/>
              </a:spcAft>
            </a:pPr>
            <a:r>
              <a:rPr lang="en-US" sz="2800" b="1" dirty="0">
                <a:solidFill>
                  <a:srgbClr val="182C83"/>
                </a:solidFill>
                <a:latin typeface="Calibri" charset="0"/>
              </a:rPr>
              <a:t>www.osha.gov</a:t>
            </a:r>
          </a:p>
          <a:p>
            <a:pPr algn="ctr" eaLnBrk="1" hangingPunct="1"/>
            <a:r>
              <a:rPr lang="en-US" sz="2800" b="1" dirty="0">
                <a:solidFill>
                  <a:srgbClr val="182C83"/>
                </a:solidFill>
                <a:latin typeface="Calibri" charset="0"/>
              </a:rPr>
              <a:t>800-321-OSHA (6742</a:t>
            </a:r>
            <a:r>
              <a:rPr lang="en-US" sz="2800" b="1" dirty="0">
                <a:solidFill>
                  <a:srgbClr val="182C83"/>
                </a:solidFill>
                <a:effectLst>
                  <a:outerShdw blurRad="38100" dist="38100" dir="2700000" algn="tl">
                    <a:srgbClr val="DDDDDD"/>
                  </a:outerShdw>
                </a:effectLst>
                <a:latin typeface="Calibri" charset="0"/>
              </a:rPr>
              <a:t>)</a:t>
            </a:r>
          </a:p>
        </p:txBody>
      </p:sp>
      <p:sp>
        <p:nvSpPr>
          <p:cNvPr id="2" name="Rounded Rectangle 1" descr="White box">
            <a:extLst>
              <a:ext uri="{C183D7F6-B498-43B3-948B-1728B52AA6E4}">
                <adec:decorative xmlns:adec="http://schemas.microsoft.com/office/drawing/2017/decorative" val="0"/>
              </a:ext>
            </a:extLst>
          </p:cNvPr>
          <p:cNvSpPr/>
          <p:nvPr/>
        </p:nvSpPr>
        <p:spPr>
          <a:xfrm>
            <a:off x="6781800" y="6019800"/>
            <a:ext cx="2133600" cy="6858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848600" cy="1600200"/>
          </a:xfrm>
        </p:spPr>
        <p:txBody>
          <a:bodyPr/>
          <a:lstStyle/>
          <a:p>
            <a:pPr algn="ctr"/>
            <a:r>
              <a:rPr lang="es-ES" dirty="0"/>
              <a:t>¿Por qué OSHA está emitiendo estas certificaciones de visa?</a:t>
            </a:r>
            <a:endParaRPr lang="en-US" dirty="0"/>
          </a:p>
        </p:txBody>
      </p:sp>
      <p:sp>
        <p:nvSpPr>
          <p:cNvPr id="4" name="TextBox 2"/>
          <p:cNvSpPr txBox="1">
            <a:spLocks noChangeArrowheads="1"/>
          </p:cNvSpPr>
          <p:nvPr/>
        </p:nvSpPr>
        <p:spPr bwMode="auto">
          <a:xfrm>
            <a:off x="152400" y="2209800"/>
            <a:ext cx="8839200" cy="4001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0"/>
              </a:spcAft>
              <a:buClr>
                <a:srgbClr val="0070C0"/>
              </a:buClr>
              <a:buSzPct val="110000"/>
              <a:buFont typeface="Wingdings" panose="05000000000000000000" pitchFamily="2" charset="2"/>
              <a:buChar char="§"/>
            </a:pPr>
            <a:r>
              <a:rPr lang="es-ES" altLang="en-US" sz="2800" b="1" dirty="0">
                <a:latin typeface="Calibri" panose="020F0502020204030204" pitchFamily="34" charset="0"/>
              </a:rPr>
              <a:t>La misión de OSHA es asegurar condiciones de trabajo seguras y saludables para los trabajadores.</a:t>
            </a:r>
          </a:p>
          <a:p>
            <a:pPr eaLnBrk="1" hangingPunct="1">
              <a:spcAft>
                <a:spcPts val="0"/>
              </a:spcAft>
              <a:buClr>
                <a:srgbClr val="0070C0"/>
              </a:buClr>
              <a:buSzPct val="110000"/>
              <a:buFont typeface="Wingdings" panose="05000000000000000000" pitchFamily="2" charset="2"/>
              <a:buChar char="§"/>
            </a:pPr>
            <a:r>
              <a:rPr lang="es-ES" altLang="en-US" sz="2800" b="1" dirty="0">
                <a:latin typeface="Calibri" panose="020F0502020204030204" pitchFamily="34" charset="0"/>
              </a:rPr>
              <a:t>Muchas investigaciones de OSHA se llevan a cabo en industrias que emplean a trabajadores vulnerables no ciudadanos.</a:t>
            </a:r>
          </a:p>
          <a:p>
            <a:pPr eaLnBrk="1" hangingPunct="1">
              <a:spcAft>
                <a:spcPts val="0"/>
              </a:spcAft>
              <a:buClr>
                <a:srgbClr val="0070C0"/>
              </a:buClr>
              <a:buSzPct val="110000"/>
              <a:buFont typeface="Wingdings" panose="05000000000000000000" pitchFamily="2" charset="2"/>
              <a:buChar char="§"/>
            </a:pPr>
            <a:r>
              <a:rPr lang="es-ES" altLang="en-US" sz="2800" b="1" dirty="0">
                <a:latin typeface="Calibri" panose="020F0502020204030204" pitchFamily="34" charset="0"/>
              </a:rPr>
              <a:t>OSHA busca tanto avanzar en su misión como proteger mejor a estos trabajadores.</a:t>
            </a:r>
          </a:p>
          <a:p>
            <a:pPr eaLnBrk="1" hangingPunct="1">
              <a:spcAft>
                <a:spcPts val="0"/>
              </a:spcAft>
              <a:buClr>
                <a:srgbClr val="0070C0"/>
              </a:buClr>
              <a:buSzPct val="110000"/>
              <a:buFont typeface="Wingdings" panose="05000000000000000000" pitchFamily="2" charset="2"/>
              <a:buChar char="§"/>
            </a:pPr>
            <a:r>
              <a:rPr lang="en-US" altLang="en-US" sz="2800" b="1" dirty="0">
                <a:latin typeface="Calibri" panose="020F0502020204030204" pitchFamily="34" charset="0"/>
              </a:rPr>
              <a:t>OSHA </a:t>
            </a:r>
            <a:r>
              <a:rPr lang="es-CO" altLang="en-US" sz="2800" b="1" dirty="0">
                <a:latin typeface="Calibri" panose="020F0502020204030204" pitchFamily="34" charset="0"/>
              </a:rPr>
              <a:t>está emitiendo </a:t>
            </a:r>
            <a:r>
              <a:rPr lang="es-CO" altLang="en-US" sz="2800" b="1" i="1" dirty="0">
                <a:latin typeface="Calibri" panose="020F0502020204030204" pitchFamily="34" charset="0"/>
              </a:rPr>
              <a:t>certificaciones </a:t>
            </a:r>
            <a:r>
              <a:rPr lang="en-US" altLang="en-US" sz="2800" b="1" i="1" dirty="0">
                <a:latin typeface="Calibri" panose="020F0502020204030204" pitchFamily="34" charset="0"/>
              </a:rPr>
              <a:t>de visa</a:t>
            </a:r>
            <a:r>
              <a:rPr lang="en-US" altLang="en-US" sz="2800" b="1" dirty="0">
                <a:latin typeface="Calibri" panose="020F0502020204030204" pitchFamily="34" charset="0"/>
              </a:rPr>
              <a:t>, no visas.</a:t>
            </a:r>
          </a:p>
          <a:p>
            <a:pPr eaLnBrk="1" hangingPunct="1">
              <a:spcAft>
                <a:spcPts val="0"/>
              </a:spcAft>
              <a:buClr>
                <a:srgbClr val="0070C0"/>
              </a:buClr>
              <a:buSzPct val="110000"/>
              <a:buFont typeface="Wingdings" panose="05000000000000000000" pitchFamily="2" charset="2"/>
              <a:buChar char="§"/>
            </a:pPr>
            <a:endParaRPr lang="en-US" altLang="en-US" sz="3000" b="1" dirty="0">
              <a:latin typeface="Calibri" panose="020F0502020204030204" pitchFamily="34" charset="0"/>
            </a:endParaRPr>
          </a:p>
        </p:txBody>
      </p:sp>
    </p:spTree>
    <p:extLst>
      <p:ext uri="{BB962C8B-B14F-4D97-AF65-F5344CB8AC3E}">
        <p14:creationId xmlns:p14="http://schemas.microsoft.com/office/powerpoint/2010/main" val="1000167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2B2DF-A386-39A6-6668-523D8A1249CD}"/>
              </a:ext>
            </a:extLst>
          </p:cNvPr>
          <p:cNvSpPr>
            <a:spLocks noGrp="1"/>
          </p:cNvSpPr>
          <p:nvPr>
            <p:ph type="title"/>
          </p:nvPr>
        </p:nvSpPr>
        <p:spPr>
          <a:xfrm>
            <a:off x="457200" y="274638"/>
            <a:ext cx="8229600" cy="1143000"/>
          </a:xfrm>
        </p:spPr>
        <p:txBody>
          <a:bodyPr/>
          <a:lstStyle/>
          <a:p>
            <a:pPr algn="ctr"/>
            <a:r>
              <a:rPr lang="en-US" dirty="0"/>
              <a:t>¿Qué son las visas U?</a:t>
            </a:r>
          </a:p>
        </p:txBody>
      </p:sp>
      <p:sp>
        <p:nvSpPr>
          <p:cNvPr id="6" name="Content Placeholder 2">
            <a:extLst>
              <a:ext uri="{FF2B5EF4-FFF2-40B4-BE49-F238E27FC236}">
                <a16:creationId xmlns:a16="http://schemas.microsoft.com/office/drawing/2014/main" id="{2AD0EFAD-894B-3010-E5FB-9CF21F7FEE09}"/>
              </a:ext>
            </a:extLst>
          </p:cNvPr>
          <p:cNvSpPr txBox="1">
            <a:spLocks/>
          </p:cNvSpPr>
          <p:nvPr/>
        </p:nvSpPr>
        <p:spPr>
          <a:xfrm>
            <a:off x="0" y="2264229"/>
            <a:ext cx="9144000" cy="4800600"/>
          </a:xfrm>
          <a:prstGeom prst="rect">
            <a:avLst/>
          </a:prstGeom>
        </p:spPr>
        <p:txBody>
          <a:bodyPr/>
          <a:lstStyle>
            <a:lvl1pPr marL="342900" indent="-342900" algn="l" rtl="0" eaLnBrk="0" fontAlgn="base" hangingPunct="0">
              <a:spcBef>
                <a:spcPct val="20000"/>
              </a:spcBef>
              <a:spcAft>
                <a:spcPct val="0"/>
              </a:spcAft>
              <a:buClr>
                <a:srgbClr val="0070C0"/>
              </a:buClr>
              <a:buFont typeface="Wingdings" charset="2"/>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lr>
                <a:srgbClr val="0070C0"/>
              </a:buClr>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s-ES" sz="2600" b="1" kern="0" dirty="0">
                <a:latin typeface="Calibri" panose="020F0502020204030204" pitchFamily="34" charset="0"/>
                <a:cs typeface="Calibri" panose="020F0502020204030204" pitchFamily="34" charset="0"/>
              </a:rPr>
              <a:t>Las visas U proporcionan un estatus temporal de no inmigrante a las </a:t>
            </a:r>
            <a:r>
              <a:rPr lang="es-ES" sz="2600" b="1" u="sng" kern="0" dirty="0">
                <a:latin typeface="Calibri" panose="020F0502020204030204" pitchFamily="34" charset="0"/>
                <a:cs typeface="Calibri" panose="020F0502020204030204" pitchFamily="34" charset="0"/>
              </a:rPr>
              <a:t>víctimas de una lista específica de actividades delictivas calificadas (QCA, por sus siglas en inglés) </a:t>
            </a:r>
            <a:r>
              <a:rPr lang="es-ES" sz="2600" b="1" kern="0" dirty="0">
                <a:latin typeface="Calibri" panose="020F0502020204030204" pitchFamily="34" charset="0"/>
                <a:cs typeface="Calibri" panose="020F0502020204030204" pitchFamily="34" charset="0"/>
              </a:rPr>
              <a:t>que:</a:t>
            </a:r>
            <a:endParaRPr lang="en-US" sz="2600" b="1" kern="0" dirty="0">
              <a:latin typeface="Calibri" panose="020F0502020204030204" pitchFamily="34" charset="0"/>
              <a:cs typeface="Calibri" panose="020F0502020204030204" pitchFamily="34" charset="0"/>
            </a:endParaRPr>
          </a:p>
          <a:p>
            <a:pPr lvl="1"/>
            <a:r>
              <a:rPr lang="es-ES" sz="2600" b="1" u="sng" kern="0" dirty="0">
                <a:latin typeface="Calibri" panose="020F0502020204030204" pitchFamily="34" charset="0"/>
                <a:cs typeface="Calibri" panose="020F0502020204030204" pitchFamily="34" charset="0"/>
              </a:rPr>
              <a:t>poseen información específica, creíble y confiable sobre la QCA</a:t>
            </a:r>
            <a:r>
              <a:rPr lang="en-US" sz="2600" b="1" kern="0" dirty="0">
                <a:latin typeface="Calibri" panose="020F0502020204030204" pitchFamily="34" charset="0"/>
                <a:cs typeface="Calibri" panose="020F0502020204030204" pitchFamily="34" charset="0"/>
              </a:rPr>
              <a:t>;</a:t>
            </a:r>
          </a:p>
          <a:p>
            <a:pPr lvl="1"/>
            <a:r>
              <a:rPr lang="es-ES" sz="2600" b="1" u="sng" kern="0" dirty="0">
                <a:latin typeface="Calibri" panose="020F0502020204030204" pitchFamily="34" charset="0"/>
                <a:cs typeface="Calibri" panose="020F0502020204030204" pitchFamily="34" charset="0"/>
              </a:rPr>
              <a:t>han sido, están siendo o es probable que sean útiles para las autoridades policiales o funcionarios del gobierno en la detección, investigación o enjuiciamiento de la QCA;</a:t>
            </a:r>
            <a:r>
              <a:rPr lang="es-ES" sz="2600" b="1" kern="0" dirty="0">
                <a:latin typeface="Calibri" panose="020F0502020204030204" pitchFamily="34" charset="0"/>
                <a:cs typeface="Calibri" panose="020F0502020204030204" pitchFamily="34" charset="0"/>
              </a:rPr>
              <a:t> y</a:t>
            </a:r>
          </a:p>
          <a:p>
            <a:pPr lvl="1"/>
            <a:r>
              <a:rPr lang="es-ES" sz="2600" b="1" kern="0" dirty="0">
                <a:latin typeface="Calibri" panose="020F0502020204030204" pitchFamily="34" charset="0"/>
                <a:cs typeface="Calibri" panose="020F0502020204030204" pitchFamily="34" charset="0"/>
              </a:rPr>
              <a:t>han sufrido un abuso físico o mental sustancial como resultado de la QCA</a:t>
            </a:r>
            <a:r>
              <a:rPr lang="en-US" sz="2600" b="1" kern="0" dirty="0">
                <a:latin typeface="Calibri" panose="020F0502020204030204" pitchFamily="34" charset="0"/>
                <a:cs typeface="Calibri" panose="020F0502020204030204" pitchFamily="34" charset="0"/>
              </a:rPr>
              <a:t>.</a:t>
            </a:r>
          </a:p>
          <a:p>
            <a:endParaRPr lang="en-US" kern="0" dirty="0"/>
          </a:p>
        </p:txBody>
      </p:sp>
    </p:spTree>
    <p:extLst>
      <p:ext uri="{BB962C8B-B14F-4D97-AF65-F5344CB8AC3E}">
        <p14:creationId xmlns:p14="http://schemas.microsoft.com/office/powerpoint/2010/main" val="2606077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7AFE5-0CF7-B1F5-948C-69EF6263E6E4}"/>
              </a:ext>
            </a:extLst>
          </p:cNvPr>
          <p:cNvSpPr>
            <a:spLocks noGrp="1"/>
          </p:cNvSpPr>
          <p:nvPr>
            <p:ph type="title"/>
          </p:nvPr>
        </p:nvSpPr>
        <p:spPr>
          <a:xfrm>
            <a:off x="76200" y="274638"/>
            <a:ext cx="9067800" cy="1554162"/>
          </a:xfrm>
        </p:spPr>
        <p:txBody>
          <a:bodyPr/>
          <a:lstStyle/>
          <a:p>
            <a:pPr algn="ctr"/>
            <a:r>
              <a:rPr lang="en-US" dirty="0"/>
              <a:t>What are QCAs for which OSHA currently issues U visa certifications?</a:t>
            </a:r>
          </a:p>
        </p:txBody>
      </p:sp>
      <p:sp>
        <p:nvSpPr>
          <p:cNvPr id="3" name="Content Placeholder 2">
            <a:extLst>
              <a:ext uri="{FF2B5EF4-FFF2-40B4-BE49-F238E27FC236}">
                <a16:creationId xmlns:a16="http://schemas.microsoft.com/office/drawing/2014/main" id="{FE71E589-2764-65E2-8C75-E678CF302AB2}"/>
              </a:ext>
            </a:extLst>
          </p:cNvPr>
          <p:cNvSpPr>
            <a:spLocks noGrp="1"/>
          </p:cNvSpPr>
          <p:nvPr>
            <p:ph idx="1"/>
          </p:nvPr>
        </p:nvSpPr>
        <p:spPr>
          <a:xfrm>
            <a:off x="457200" y="2354262"/>
            <a:ext cx="8686800" cy="4343400"/>
          </a:xfrm>
        </p:spPr>
        <p:txBody>
          <a:bodyPr numCol="3"/>
          <a:lstStyle/>
          <a:p>
            <a:r>
              <a:rPr lang="es-CO" b="1" dirty="0">
                <a:latin typeface="Calibri" panose="020F0502020204030204" pitchFamily="34" charset="0"/>
                <a:cs typeface="Calibri" panose="020F0502020204030204" pitchFamily="34" charset="0"/>
              </a:rPr>
              <a:t>Asesinato</a:t>
            </a:r>
          </a:p>
          <a:p>
            <a:r>
              <a:rPr lang="es-CO" b="1" dirty="0">
                <a:latin typeface="Calibri" panose="020F0502020204030204" pitchFamily="34" charset="0"/>
                <a:cs typeface="Calibri" panose="020F0502020204030204" pitchFamily="34" charset="0"/>
              </a:rPr>
              <a:t>Homicidio involuntario</a:t>
            </a:r>
          </a:p>
          <a:p>
            <a:r>
              <a:rPr lang="es-CO" b="1" dirty="0">
                <a:latin typeface="Calibri" panose="020F0502020204030204" pitchFamily="34" charset="0"/>
                <a:cs typeface="Calibri" panose="020F0502020204030204" pitchFamily="34" charset="0"/>
              </a:rPr>
              <a:t>Asalto con agravantes</a:t>
            </a:r>
          </a:p>
          <a:p>
            <a:r>
              <a:rPr lang="es-CO" b="1" dirty="0">
                <a:latin typeface="Calibri" panose="020F0502020204030204" pitchFamily="34" charset="0"/>
                <a:cs typeface="Calibri" panose="020F0502020204030204" pitchFamily="34" charset="0"/>
              </a:rPr>
              <a:t>Extorsión</a:t>
            </a:r>
          </a:p>
          <a:p>
            <a:r>
              <a:rPr lang="es-CO" b="1" dirty="0">
                <a:latin typeface="Calibri" panose="020F0502020204030204" pitchFamily="34" charset="0"/>
                <a:cs typeface="Calibri" panose="020F0502020204030204" pitchFamily="34" charset="0"/>
              </a:rPr>
              <a:t>Chantaje</a:t>
            </a:r>
          </a:p>
          <a:p>
            <a:pPr marL="0" indent="0">
              <a:buNone/>
            </a:pPr>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pPr marL="0" indent="0">
              <a:buNone/>
            </a:pPr>
            <a:endParaRPr lang="en-US" b="1" dirty="0">
              <a:latin typeface="Calibri" panose="020F0502020204030204" pitchFamily="34" charset="0"/>
              <a:cs typeface="Calibri" panose="020F0502020204030204" pitchFamily="34" charset="0"/>
            </a:endParaRPr>
          </a:p>
          <a:p>
            <a:r>
              <a:rPr lang="es-CO" b="1" dirty="0">
                <a:latin typeface="Calibri" panose="020F0502020204030204" pitchFamily="34" charset="0"/>
                <a:cs typeface="Calibri" panose="020F0502020204030204" pitchFamily="34" charset="0"/>
              </a:rPr>
              <a:t>Manipulación de testigos</a:t>
            </a:r>
          </a:p>
          <a:p>
            <a:r>
              <a:rPr lang="es-CO" b="1" dirty="0">
                <a:latin typeface="Calibri" panose="020F0502020204030204" pitchFamily="34" charset="0"/>
                <a:cs typeface="Calibri" panose="020F0502020204030204" pitchFamily="34" charset="0"/>
              </a:rPr>
              <a:t>Obstrucción de la justicia</a:t>
            </a:r>
          </a:p>
          <a:p>
            <a:r>
              <a:rPr lang="es-CO" b="1" dirty="0">
                <a:latin typeface="Calibri" panose="020F0502020204030204" pitchFamily="34" charset="0"/>
                <a:cs typeface="Calibri" panose="020F0502020204030204" pitchFamily="34" charset="0"/>
              </a:rPr>
              <a:t>Perjurio</a:t>
            </a:r>
          </a:p>
          <a:p>
            <a:r>
              <a:rPr lang="es-CO" b="1" dirty="0">
                <a:latin typeface="Calibri" panose="020F0502020204030204" pitchFamily="34" charset="0"/>
                <a:cs typeface="Calibri" panose="020F0502020204030204" pitchFamily="34" charset="0"/>
              </a:rPr>
              <a:t>Servidumbre involuntaria </a:t>
            </a:r>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r>
              <a:rPr lang="es-CO" b="1" dirty="0">
                <a:latin typeface="Calibri" panose="020F0502020204030204" pitchFamily="34" charset="0"/>
                <a:cs typeface="Calibri" panose="020F0502020204030204" pitchFamily="34" charset="0"/>
              </a:rPr>
              <a:t>Peonaje</a:t>
            </a:r>
          </a:p>
          <a:p>
            <a:r>
              <a:rPr lang="es-ES" b="1" dirty="0">
                <a:latin typeface="Calibri" panose="020F0502020204030204" pitchFamily="34" charset="0"/>
                <a:cs typeface="Calibri" panose="020F0502020204030204" pitchFamily="34" charset="0"/>
              </a:rPr>
              <a:t>Trata de personas (laboral y sexual)</a:t>
            </a: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47025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2B2DF-A386-39A6-6668-523D8A1249CD}"/>
              </a:ext>
            </a:extLst>
          </p:cNvPr>
          <p:cNvSpPr>
            <a:spLocks noGrp="1"/>
          </p:cNvSpPr>
          <p:nvPr>
            <p:ph type="title"/>
          </p:nvPr>
        </p:nvSpPr>
        <p:spPr>
          <a:xfrm>
            <a:off x="457200" y="274638"/>
            <a:ext cx="8229600" cy="1143000"/>
          </a:xfrm>
        </p:spPr>
        <p:txBody>
          <a:bodyPr/>
          <a:lstStyle/>
          <a:p>
            <a:pPr algn="ctr"/>
            <a:r>
              <a:rPr lang="es-ES" dirty="0"/>
              <a:t>¿Qué son las visas T?</a:t>
            </a:r>
            <a:endParaRPr lang="en-US" dirty="0"/>
          </a:p>
        </p:txBody>
      </p:sp>
      <p:sp>
        <p:nvSpPr>
          <p:cNvPr id="6" name="Content Placeholder 2">
            <a:extLst>
              <a:ext uri="{FF2B5EF4-FFF2-40B4-BE49-F238E27FC236}">
                <a16:creationId xmlns:a16="http://schemas.microsoft.com/office/drawing/2014/main" id="{4AA49A55-DD91-0E04-638A-4E9277721416}"/>
              </a:ext>
            </a:extLst>
          </p:cNvPr>
          <p:cNvSpPr>
            <a:spLocks noGrp="1"/>
          </p:cNvSpPr>
          <p:nvPr>
            <p:ph idx="1"/>
          </p:nvPr>
        </p:nvSpPr>
        <p:spPr>
          <a:xfrm>
            <a:off x="0" y="2133600"/>
            <a:ext cx="9144000" cy="4449762"/>
          </a:xfrm>
        </p:spPr>
        <p:txBody>
          <a:bodyPr/>
          <a:lstStyle/>
          <a:p>
            <a:r>
              <a:rPr lang="es-ES" sz="2600" b="1" dirty="0">
                <a:latin typeface="Calibri" panose="020F0502020204030204" pitchFamily="34" charset="0"/>
                <a:cs typeface="Calibri" panose="020F0502020204030204" pitchFamily="34" charset="0"/>
              </a:rPr>
              <a:t>Las visas T proporcionan un estatus temporal de no inmigrante a </a:t>
            </a:r>
            <a:r>
              <a:rPr lang="es-ES" sz="2600" b="1" u="sng" dirty="0">
                <a:latin typeface="Calibri" panose="020F0502020204030204" pitchFamily="34" charset="0"/>
                <a:cs typeface="Calibri" panose="020F0502020204030204" pitchFamily="34" charset="0"/>
              </a:rPr>
              <a:t>las víctimas de “una forma grave de trata de personas”</a:t>
            </a:r>
            <a:r>
              <a:rPr lang="es-ES" sz="2600" b="1" dirty="0">
                <a:latin typeface="Calibri" panose="020F0502020204030204" pitchFamily="34" charset="0"/>
                <a:cs typeface="Calibri" panose="020F0502020204030204" pitchFamily="34" charset="0"/>
              </a:rPr>
              <a:t> que</a:t>
            </a:r>
            <a:endParaRPr lang="en-US" sz="2600" b="1" dirty="0">
              <a:latin typeface="Calibri" panose="020F0502020204030204" pitchFamily="34" charset="0"/>
              <a:cs typeface="Calibri" panose="020F0502020204030204" pitchFamily="34" charset="0"/>
            </a:endParaRPr>
          </a:p>
          <a:p>
            <a:pPr lvl="1"/>
            <a:r>
              <a:rPr lang="es-ES" sz="2600" b="1" dirty="0">
                <a:latin typeface="Calibri" panose="020F0502020204030204" pitchFamily="34" charset="0"/>
                <a:cs typeface="Calibri" panose="020F0502020204030204" pitchFamily="34" charset="0"/>
              </a:rPr>
              <a:t>están presentes físicamente en los EE. UU. como resultado</a:t>
            </a:r>
            <a:r>
              <a:rPr lang="en-US" sz="2600" b="1" dirty="0">
                <a:latin typeface="Calibri" panose="020F0502020204030204" pitchFamily="34" charset="0"/>
                <a:cs typeface="Calibri" panose="020F0502020204030204" pitchFamily="34" charset="0"/>
              </a:rPr>
              <a:t>;</a:t>
            </a:r>
          </a:p>
          <a:p>
            <a:pPr lvl="1"/>
            <a:r>
              <a:rPr lang="es-ES" sz="2600" b="1" u="sng" dirty="0">
                <a:latin typeface="Calibri" panose="020F0502020204030204" pitchFamily="34" charset="0"/>
                <a:cs typeface="Calibri" panose="020F0502020204030204" pitchFamily="34" charset="0"/>
              </a:rPr>
              <a:t>cumplen con cualquier solicitud razonable de asistencia de las autoridades en la detección, investigación o enjuiciamiento de la trata;</a:t>
            </a:r>
            <a:r>
              <a:rPr lang="es-ES" sz="2600" b="1" dirty="0">
                <a:latin typeface="Calibri" panose="020F0502020204030204" pitchFamily="34" charset="0"/>
                <a:cs typeface="Calibri" panose="020F0502020204030204" pitchFamily="34" charset="0"/>
              </a:rPr>
              <a:t> y</a:t>
            </a:r>
            <a:endParaRPr lang="en-US" sz="2600" b="1" dirty="0">
              <a:latin typeface="Calibri" panose="020F0502020204030204" pitchFamily="34" charset="0"/>
              <a:cs typeface="Calibri" panose="020F0502020204030204" pitchFamily="34" charset="0"/>
            </a:endParaRPr>
          </a:p>
          <a:p>
            <a:pPr lvl="1"/>
            <a:r>
              <a:rPr lang="es-ES" sz="2600" b="1" dirty="0">
                <a:latin typeface="Calibri" panose="020F0502020204030204" pitchFamily="34" charset="0"/>
                <a:cs typeface="Calibri" panose="020F0502020204030204" pitchFamily="34" charset="0"/>
              </a:rPr>
              <a:t>demuestran que sufrirían una extrema dificultad que implicaría un daño inusual y severo en caso de ser deportadas</a:t>
            </a:r>
            <a:r>
              <a:rPr lang="en-US" sz="2600" b="1" dirty="0">
                <a:latin typeface="Calibri" panose="020F0502020204030204" pitchFamily="34" charset="0"/>
                <a:cs typeface="Calibri" panose="020F0502020204030204" pitchFamily="34" charset="0"/>
              </a:rPr>
              <a:t>.</a:t>
            </a:r>
          </a:p>
          <a:p>
            <a:endParaRPr lang="en-US" dirty="0"/>
          </a:p>
        </p:txBody>
      </p:sp>
    </p:spTree>
    <p:extLst>
      <p:ext uri="{BB962C8B-B14F-4D97-AF65-F5344CB8AC3E}">
        <p14:creationId xmlns:p14="http://schemas.microsoft.com/office/powerpoint/2010/main" val="3194202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E3E86-CE24-3E89-9848-839DB0C11F88}"/>
              </a:ext>
            </a:extLst>
          </p:cNvPr>
          <p:cNvSpPr>
            <a:spLocks noGrp="1"/>
          </p:cNvSpPr>
          <p:nvPr>
            <p:ph type="title"/>
          </p:nvPr>
        </p:nvSpPr>
        <p:spPr>
          <a:xfrm>
            <a:off x="0" y="274638"/>
            <a:ext cx="9144000" cy="1706562"/>
          </a:xfrm>
        </p:spPr>
        <p:txBody>
          <a:bodyPr/>
          <a:lstStyle/>
          <a:p>
            <a:pPr algn="ctr"/>
            <a:r>
              <a:rPr lang="es-ES" dirty="0"/>
              <a:t>¿Quién en OSHA revisa las solicitudes de certificación?</a:t>
            </a:r>
            <a:endParaRPr lang="en-US" dirty="0"/>
          </a:p>
        </p:txBody>
      </p:sp>
      <p:sp>
        <p:nvSpPr>
          <p:cNvPr id="6" name="Content Placeholder 2">
            <a:extLst>
              <a:ext uri="{FF2B5EF4-FFF2-40B4-BE49-F238E27FC236}">
                <a16:creationId xmlns:a16="http://schemas.microsoft.com/office/drawing/2014/main" id="{43419CD3-C702-D14A-A532-5B261FCB8C13}"/>
              </a:ext>
            </a:extLst>
          </p:cNvPr>
          <p:cNvSpPr>
            <a:spLocks noGrp="1"/>
          </p:cNvSpPr>
          <p:nvPr>
            <p:ph idx="1"/>
          </p:nvPr>
        </p:nvSpPr>
        <p:spPr>
          <a:xfrm>
            <a:off x="304800" y="2362200"/>
            <a:ext cx="8839200" cy="4495800"/>
          </a:xfrm>
        </p:spPr>
        <p:txBody>
          <a:bodyPr/>
          <a:lstStyle/>
          <a:p>
            <a:r>
              <a:rPr lang="es-ES" sz="2600" b="1" dirty="0">
                <a:latin typeface="Calibri" panose="020F0502020204030204" pitchFamily="34" charset="0"/>
                <a:cs typeface="Calibri" panose="020F0502020204030204" pitchFamily="34" charset="0"/>
              </a:rPr>
              <a:t>Cada una de las 10 regiones de OSHA tiene al menos un Coordinador Regional de Delitos Laborales (RWCC).</a:t>
            </a:r>
          </a:p>
          <a:p>
            <a:r>
              <a:rPr lang="es-ES" sz="2600" b="1" dirty="0">
                <a:latin typeface="Calibri" panose="020F0502020204030204" pitchFamily="34" charset="0"/>
                <a:cs typeface="Calibri" panose="020F0502020204030204" pitchFamily="34" charset="0"/>
              </a:rPr>
              <a:t>La autoridad final para aprobar y firmar certificaciones recae en los Administradores Regionales de OSHA, los Subsecretarios Adjuntos y el Director de la Dirección de Programas de Protección a Denunciantes (DWPP).</a:t>
            </a:r>
          </a:p>
          <a:p>
            <a:r>
              <a:rPr lang="es-ES" sz="2600" b="1" dirty="0">
                <a:latin typeface="Calibri" panose="020F0502020204030204" pitchFamily="34" charset="0"/>
                <a:cs typeface="Calibri" panose="020F0502020204030204" pitchFamily="34" charset="0"/>
              </a:rPr>
              <a:t>La Oficina del Asesor Jurídico (SOL) del Departamento de Trabajo (DOL) también está involucrada.</a:t>
            </a:r>
            <a:endParaRPr lang="en-US" sz="26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67655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E3E86-CE24-3E89-9848-839DB0C11F88}"/>
              </a:ext>
            </a:extLst>
          </p:cNvPr>
          <p:cNvSpPr>
            <a:spLocks noGrp="1"/>
          </p:cNvSpPr>
          <p:nvPr>
            <p:ph type="title"/>
          </p:nvPr>
        </p:nvSpPr>
        <p:spPr>
          <a:xfrm>
            <a:off x="152400" y="274638"/>
            <a:ext cx="8839200" cy="1935162"/>
          </a:xfrm>
        </p:spPr>
        <p:txBody>
          <a:bodyPr/>
          <a:lstStyle/>
          <a:p>
            <a:pPr algn="ctr"/>
            <a:r>
              <a:rPr lang="es-ES" dirty="0"/>
              <a:t>¿Cómo debe enviarse una solicitud de certificación a OSHA?</a:t>
            </a:r>
            <a:endParaRPr lang="en-US" dirty="0"/>
          </a:p>
        </p:txBody>
      </p:sp>
      <p:sp>
        <p:nvSpPr>
          <p:cNvPr id="3" name="Content Placeholder 2">
            <a:extLst>
              <a:ext uri="{FF2B5EF4-FFF2-40B4-BE49-F238E27FC236}">
                <a16:creationId xmlns:a16="http://schemas.microsoft.com/office/drawing/2014/main" id="{07DEBBAA-03BC-0105-E2B9-D2BAD916CF2A}"/>
              </a:ext>
            </a:extLst>
          </p:cNvPr>
          <p:cNvSpPr>
            <a:spLocks noGrp="1"/>
          </p:cNvSpPr>
          <p:nvPr>
            <p:ph idx="1"/>
          </p:nvPr>
        </p:nvSpPr>
        <p:spPr>
          <a:xfrm>
            <a:off x="152400" y="2209800"/>
            <a:ext cx="8839200" cy="4495800"/>
          </a:xfrm>
        </p:spPr>
        <p:txBody>
          <a:bodyPr/>
          <a:lstStyle/>
          <a:p>
            <a:r>
              <a:rPr lang="es-ES" b="1" dirty="0">
                <a:latin typeface="Calibri" panose="020F0502020204030204" pitchFamily="34" charset="0"/>
                <a:cs typeface="Calibri" panose="020F0502020204030204" pitchFamily="34" charset="0"/>
              </a:rPr>
              <a:t>Enviar las solicitudes directamente a</a:t>
            </a:r>
            <a:r>
              <a:rPr lang="en-US" b="1" dirty="0">
                <a:latin typeface="Calibri" panose="020F0502020204030204" pitchFamily="34" charset="0"/>
                <a:cs typeface="Calibri" panose="020F0502020204030204" pitchFamily="34" charset="0"/>
              </a:rPr>
              <a:t> </a:t>
            </a:r>
            <a:r>
              <a:rPr lang="en-US" b="1" dirty="0">
                <a:latin typeface="Calibri" panose="020F0502020204030204" pitchFamily="34" charset="0"/>
                <a:cs typeface="Calibri" panose="020F0502020204030204" pitchFamily="34" charset="0"/>
                <a:hlinkClick r:id="rId3"/>
              </a:rPr>
              <a:t>OSHA-UTV-Certification@dol.gov</a:t>
            </a:r>
            <a:endParaRPr lang="en-US" b="1" dirty="0">
              <a:latin typeface="Calibri" panose="020F0502020204030204" pitchFamily="34" charset="0"/>
              <a:cs typeface="Calibri" panose="020F0502020204030204" pitchFamily="34" charset="0"/>
            </a:endParaRPr>
          </a:p>
          <a:p>
            <a:r>
              <a:rPr lang="es-ES" b="1" dirty="0">
                <a:latin typeface="Calibri" panose="020F0502020204030204" pitchFamily="34" charset="0"/>
                <a:cs typeface="Calibri" panose="020F0502020204030204" pitchFamily="34" charset="0"/>
              </a:rPr>
              <a:t>Las preguntas y solicitudes presentadas directamente al personal de OSHA siempre serán dirigidas o reenviadas a</a:t>
            </a:r>
            <a:r>
              <a:rPr lang="en-US" b="1" dirty="0">
                <a:latin typeface="Calibri" panose="020F0502020204030204" pitchFamily="34" charset="0"/>
                <a:cs typeface="Calibri" panose="020F0502020204030204" pitchFamily="34" charset="0"/>
              </a:rPr>
              <a:t> </a:t>
            </a:r>
            <a:r>
              <a:rPr lang="en-US" b="1" dirty="0">
                <a:latin typeface="Calibri" panose="020F0502020204030204" pitchFamily="34" charset="0"/>
                <a:cs typeface="Calibri" panose="020F0502020204030204" pitchFamily="34" charset="0"/>
                <a:hlinkClick r:id="rId3"/>
              </a:rPr>
              <a:t>OSHA-UTV-Certification@dol.gov</a:t>
            </a: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96764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A9AA9-5695-5000-2705-A01CD83801F7}"/>
              </a:ext>
            </a:extLst>
          </p:cNvPr>
          <p:cNvSpPr>
            <a:spLocks noGrp="1"/>
          </p:cNvSpPr>
          <p:nvPr>
            <p:ph type="title"/>
          </p:nvPr>
        </p:nvSpPr>
        <p:spPr>
          <a:xfrm>
            <a:off x="-57150" y="152400"/>
            <a:ext cx="9201150" cy="1600200"/>
          </a:xfrm>
        </p:spPr>
        <p:txBody>
          <a:bodyPr/>
          <a:lstStyle/>
          <a:p>
            <a:pPr algn="ctr"/>
            <a:r>
              <a:rPr lang="es-ES" sz="3600" dirty="0"/>
              <a:t>¿Qué criterios deben establecerse para que OSHA considere emitir una certificación?</a:t>
            </a:r>
            <a:endParaRPr lang="en-US" sz="3600" dirty="0"/>
          </a:p>
        </p:txBody>
      </p:sp>
      <p:sp>
        <p:nvSpPr>
          <p:cNvPr id="3" name="Content Placeholder 2">
            <a:extLst>
              <a:ext uri="{FF2B5EF4-FFF2-40B4-BE49-F238E27FC236}">
                <a16:creationId xmlns:a16="http://schemas.microsoft.com/office/drawing/2014/main" id="{5A8613F9-62EC-511F-02E9-4E92DCBBAC5B}"/>
              </a:ext>
            </a:extLst>
          </p:cNvPr>
          <p:cNvSpPr>
            <a:spLocks noGrp="1"/>
          </p:cNvSpPr>
          <p:nvPr>
            <p:ph idx="1"/>
          </p:nvPr>
        </p:nvSpPr>
        <p:spPr>
          <a:xfrm>
            <a:off x="0" y="2286000"/>
            <a:ext cx="8972550" cy="4572000"/>
          </a:xfrm>
        </p:spPr>
        <p:txBody>
          <a:bodyPr/>
          <a:lstStyle/>
          <a:p>
            <a:r>
              <a:rPr lang="es-ES" sz="2400" b="1" dirty="0">
                <a:latin typeface="Calibri" panose="020F0502020204030204" pitchFamily="34" charset="0"/>
                <a:cs typeface="Calibri" panose="020F0502020204030204" pitchFamily="34" charset="0"/>
              </a:rPr>
              <a:t>OSHA considerará completar certificaciones si</a:t>
            </a:r>
            <a:r>
              <a:rPr lang="en-US" sz="2400" b="1" dirty="0">
                <a:latin typeface="Calibri" panose="020F0502020204030204" pitchFamily="34" charset="0"/>
                <a:cs typeface="Calibri" panose="020F0502020204030204" pitchFamily="34" charset="0"/>
              </a:rPr>
              <a:t>:</a:t>
            </a:r>
          </a:p>
          <a:p>
            <a:pPr lvl="1"/>
            <a:r>
              <a:rPr lang="es-ES" sz="2400" b="1" dirty="0">
                <a:latin typeface="Calibri" panose="020F0502020204030204" pitchFamily="34" charset="0"/>
                <a:cs typeface="Calibri" panose="020F0502020204030204" pitchFamily="34" charset="0"/>
              </a:rPr>
              <a:t>Existe una conexión entre la solicitud y el trabajo de cumplimiento de la ley de OSHA.</a:t>
            </a:r>
            <a:endParaRPr lang="en-US" sz="2400" b="1" dirty="0">
              <a:latin typeface="Calibri" panose="020F0502020204030204" pitchFamily="34" charset="0"/>
              <a:cs typeface="Calibri" panose="020F0502020204030204" pitchFamily="34" charset="0"/>
            </a:endParaRPr>
          </a:p>
          <a:p>
            <a:pPr lvl="1"/>
            <a:r>
              <a:rPr lang="es-ES" sz="2400" b="1" dirty="0">
                <a:latin typeface="Calibri" panose="020F0502020204030204" pitchFamily="34" charset="0"/>
                <a:cs typeface="Calibri" panose="020F0502020204030204" pitchFamily="34" charset="0"/>
              </a:rPr>
              <a:t>El peticionario de la visa U o el solicitante de la visa T es una víctima de delitos cualificados (visa U) o de una “forma grave de trata de personas” (visa T).</a:t>
            </a:r>
            <a:endParaRPr lang="en-US" sz="2400" b="1" dirty="0">
              <a:latin typeface="Calibri" panose="020F0502020204030204" pitchFamily="34" charset="0"/>
              <a:cs typeface="Calibri" panose="020F0502020204030204" pitchFamily="34" charset="0"/>
            </a:endParaRPr>
          </a:p>
          <a:p>
            <a:pPr lvl="1"/>
            <a:r>
              <a:rPr lang="es-ES" sz="2400" b="1" dirty="0">
                <a:latin typeface="Calibri" panose="020F0502020204030204" pitchFamily="34" charset="0"/>
                <a:cs typeface="Calibri" panose="020F0502020204030204" pitchFamily="34" charset="0"/>
              </a:rPr>
              <a:t>El peticionario de la visa U o el solicitante de la visa T ha sido o es probable que sea útil (visa U) o cooperativo (visa T) en la detección, investigación o procesamiento del delito cualificado o del delito de trata.</a:t>
            </a:r>
            <a:endParaRPr lang="en-US"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83767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A9AA9-5695-5000-2705-A01CD83801F7}"/>
              </a:ext>
            </a:extLst>
          </p:cNvPr>
          <p:cNvSpPr>
            <a:spLocks noGrp="1"/>
          </p:cNvSpPr>
          <p:nvPr>
            <p:ph type="title"/>
          </p:nvPr>
        </p:nvSpPr>
        <p:spPr>
          <a:xfrm>
            <a:off x="228600" y="457200"/>
            <a:ext cx="8686800" cy="1295400"/>
          </a:xfrm>
        </p:spPr>
        <p:txBody>
          <a:bodyPr/>
          <a:lstStyle/>
          <a:p>
            <a:pPr algn="ctr"/>
            <a:r>
              <a:rPr lang="es-ES" dirty="0"/>
              <a:t>Conexión con el trabajo de aplicación de la ley de OSHA</a:t>
            </a:r>
            <a:endParaRPr lang="en-US" dirty="0"/>
          </a:p>
        </p:txBody>
      </p:sp>
      <p:sp>
        <p:nvSpPr>
          <p:cNvPr id="3" name="Content Placeholder 2">
            <a:extLst>
              <a:ext uri="{FF2B5EF4-FFF2-40B4-BE49-F238E27FC236}">
                <a16:creationId xmlns:a16="http://schemas.microsoft.com/office/drawing/2014/main" id="{5A8613F9-62EC-511F-02E9-4E92DCBBAC5B}"/>
              </a:ext>
            </a:extLst>
          </p:cNvPr>
          <p:cNvSpPr>
            <a:spLocks noGrp="1"/>
          </p:cNvSpPr>
          <p:nvPr>
            <p:ph idx="1"/>
          </p:nvPr>
        </p:nvSpPr>
        <p:spPr>
          <a:xfrm>
            <a:off x="85725" y="2286000"/>
            <a:ext cx="8972550" cy="4343400"/>
          </a:xfrm>
        </p:spPr>
        <p:txBody>
          <a:bodyPr/>
          <a:lstStyle/>
          <a:p>
            <a:r>
              <a:rPr lang="es-ES" b="1" dirty="0">
                <a:latin typeface="Calibri" panose="020F0502020204030204" pitchFamily="34" charset="0"/>
                <a:cs typeface="Calibri" panose="020F0502020204030204" pitchFamily="34" charset="0"/>
              </a:rPr>
              <a:t>El QCA o la trata deben surgir en el contexto de un entorno laboral o una relación de empleo; y</a:t>
            </a:r>
            <a:endParaRPr lang="en-US" b="1" dirty="0">
              <a:latin typeface="Calibri" panose="020F0502020204030204" pitchFamily="34" charset="0"/>
              <a:cs typeface="Calibri" panose="020F0502020204030204" pitchFamily="34" charset="0"/>
            </a:endParaRPr>
          </a:p>
          <a:p>
            <a:r>
              <a:rPr lang="es-ES" b="1" dirty="0">
                <a:latin typeface="Calibri" panose="020F0502020204030204" pitchFamily="34" charset="0"/>
                <a:cs typeface="Calibri" panose="020F0502020204030204" pitchFamily="34" charset="0"/>
              </a:rPr>
              <a:t>Debe haber una denuncia creíble de una violación de una ley que OSHA aplica relacionada con ese entorno laboral o relación de empleo.</a:t>
            </a:r>
            <a:endParaRPr lang="en-US" b="1" dirty="0">
              <a:latin typeface="Calibri" panose="020F0502020204030204" pitchFamily="34" charset="0"/>
              <a:cs typeface="Calibri" panose="020F0502020204030204" pitchFamily="34" charset="0"/>
            </a:endParaRPr>
          </a:p>
          <a:p>
            <a:endParaRPr lang="en-US" sz="2000" b="1" dirty="0">
              <a:latin typeface="Calibri" panose="020F0502020204030204" pitchFamily="34" charset="0"/>
              <a:cs typeface="Calibri" panose="020F0502020204030204" pitchFamily="34" charset="0"/>
            </a:endParaRPr>
          </a:p>
          <a:p>
            <a:pPr lvl="1"/>
            <a:endParaRPr lang="en-US" sz="2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16458889"/>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3ba37dcc-ad70-4018-836f-e4a20ef06fe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97580D596BFA6479871E0A9FA53C537" ma:contentTypeVersion="15" ma:contentTypeDescription="Create a new document." ma:contentTypeScope="" ma:versionID="b0178fffce340e624a1842c81b25393c">
  <xsd:schema xmlns:xsd="http://www.w3.org/2001/XMLSchema" xmlns:xs="http://www.w3.org/2001/XMLSchema" xmlns:p="http://schemas.microsoft.com/office/2006/metadata/properties" xmlns:ns3="3ba37dcc-ad70-4018-836f-e4a20ef06fe1" xmlns:ns4="e7bf27ad-b611-47e2-ab43-059dbff37053" targetNamespace="http://schemas.microsoft.com/office/2006/metadata/properties" ma:root="true" ma:fieldsID="2182ea11543f6bf0280fa9a3234730cc" ns3:_="" ns4:_="">
    <xsd:import namespace="3ba37dcc-ad70-4018-836f-e4a20ef06fe1"/>
    <xsd:import namespace="e7bf27ad-b611-47e2-ab43-059dbff37053"/>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a37dcc-ad70-4018-836f-e4a20ef06f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7bf27ad-b611-47e2-ab43-059dbff3705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BC44E7-C73F-4BCB-88E6-54FF7EAA3AFE}">
  <ds:schemaRefs>
    <ds:schemaRef ds:uri="3ba37dcc-ad70-4018-836f-e4a20ef06fe1"/>
    <ds:schemaRef ds:uri="e7bf27ad-b611-47e2-ab43-059dbff3705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5476B12-F768-4C49-8D0F-A54C0E062F72}">
  <ds:schemaRefs>
    <ds:schemaRef ds:uri="3ba37dcc-ad70-4018-836f-e4a20ef06fe1"/>
    <ds:schemaRef ds:uri="e7bf27ad-b611-47e2-ab43-059dbff3705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551A190-574A-48C1-9A05-8E97FA0525C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4724</TotalTime>
  <Words>3610</Words>
  <Application>Microsoft Office PowerPoint</Application>
  <PresentationFormat>On-screen Show (4:3)</PresentationFormat>
  <Paragraphs>166</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Times New Roman</vt:lpstr>
      <vt:lpstr>Wingdings</vt:lpstr>
      <vt:lpstr>Default Design</vt:lpstr>
      <vt:lpstr>Programa de Certificación de Visas U y T de OSHA</vt:lpstr>
      <vt:lpstr>¿Por qué OSHA está emitiendo estas certificaciones de visa?</vt:lpstr>
      <vt:lpstr>¿Qué son las visas U?</vt:lpstr>
      <vt:lpstr>What are QCAs for which OSHA currently issues U visa certifications?</vt:lpstr>
      <vt:lpstr>¿Qué son las visas T?</vt:lpstr>
      <vt:lpstr>¿Quién en OSHA revisa las solicitudes de certificación?</vt:lpstr>
      <vt:lpstr>¿Cómo debe enviarse una solicitud de certificación a OSHA?</vt:lpstr>
      <vt:lpstr>¿Qué criterios deben establecerse para que OSHA considere emitir una certificación?</vt:lpstr>
      <vt:lpstr>Conexión con el trabajo de aplicación de la ley de OSHA</vt:lpstr>
      <vt:lpstr>Otros requisitos que OSHA debe evaluar</vt:lpstr>
      <vt:lpstr>¿Qué considera el personal de OSHA al procesar solicitudes?</vt:lpstr>
      <vt:lpstr>Otros recursos del Departamento de Trabajo</vt:lpstr>
      <vt:lpstr>Otros recursos del Departamento de Trabajo </vt:lpstr>
      <vt:lpstr>¿Alguna pregunta?</vt:lpstr>
    </vt:vector>
  </TitlesOfParts>
  <Manager/>
  <Company>OSHA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OSHA Template</dc:title>
  <dc:subject/>
  <dc:creator>Office of Communications</dc:creator>
  <cp:keywords/>
  <dc:description/>
  <cp:lastModifiedBy>Dupuis, Jillian D - OSHA</cp:lastModifiedBy>
  <cp:revision>30</cp:revision>
  <cp:lastPrinted>2018-12-07T14:42:03Z</cp:lastPrinted>
  <dcterms:created xsi:type="dcterms:W3CDTF">2006-10-02T15:43:52Z</dcterms:created>
  <dcterms:modified xsi:type="dcterms:W3CDTF">2024-10-30T15:26:33Z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0x010100497580D596BFA6479871E0A9FA53C537</vt:lpwstr>
  </property>
</Properties>
</file>